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53" r:id="rId2"/>
  </p:sldMasterIdLst>
  <p:notesMasterIdLst>
    <p:notesMasterId r:id="rId26"/>
  </p:notesMasterIdLst>
  <p:handoutMasterIdLst>
    <p:handoutMasterId r:id="rId27"/>
  </p:handoutMasterIdLst>
  <p:sldIdLst>
    <p:sldId id="288" r:id="rId3"/>
    <p:sldId id="272" r:id="rId4"/>
    <p:sldId id="273" r:id="rId5"/>
    <p:sldId id="274" r:id="rId6"/>
    <p:sldId id="276" r:id="rId7"/>
    <p:sldId id="282" r:id="rId8"/>
    <p:sldId id="283" r:id="rId9"/>
    <p:sldId id="294" r:id="rId10"/>
    <p:sldId id="278" r:id="rId11"/>
    <p:sldId id="279" r:id="rId12"/>
    <p:sldId id="277" r:id="rId13"/>
    <p:sldId id="284" r:id="rId14"/>
    <p:sldId id="285" r:id="rId15"/>
    <p:sldId id="301" r:id="rId16"/>
    <p:sldId id="289" r:id="rId17"/>
    <p:sldId id="286" r:id="rId18"/>
    <p:sldId id="291" r:id="rId19"/>
    <p:sldId id="300" r:id="rId20"/>
    <p:sldId id="292" r:id="rId21"/>
    <p:sldId id="296" r:id="rId22"/>
    <p:sldId id="297" r:id="rId23"/>
    <p:sldId id="298" r:id="rId24"/>
    <p:sldId id="299" r:id="rId2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33FF"/>
    <a:srgbClr val="FF7171"/>
    <a:srgbClr val="99CC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065" autoAdjust="0"/>
    <p:restoredTop sz="93913" autoAdjust="0"/>
  </p:normalViewPr>
  <p:slideViewPr>
    <p:cSldViewPr snapToGrid="0">
      <p:cViewPr varScale="1">
        <p:scale>
          <a:sx n="130" d="100"/>
          <a:sy n="130" d="100"/>
        </p:scale>
        <p:origin x="-120" y="-872"/>
      </p:cViewPr>
      <p:guideLst>
        <p:guide orient="horz" pos="2292"/>
        <p:guide pos="21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-3936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9.emf"/><Relationship Id="rId2" Type="http://schemas.openxmlformats.org/officeDocument/2006/relationships/image" Target="../media/image70.emf"/><Relationship Id="rId3" Type="http://schemas.openxmlformats.org/officeDocument/2006/relationships/image" Target="../media/image7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79E546C-0E2B-4C41-A392-1A1EFDA6F3AF}" type="datetimeFigureOut">
              <a:rPr lang="en-US"/>
              <a:pPr>
                <a:defRPr/>
              </a:pPr>
              <a:t>3/6/12</a:t>
            </a:fld>
            <a:endParaRPr lang="en-US" dirty="0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22D7F71-60B1-48F2-8812-D0727269F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390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C2FCF07-42BF-46B9-9898-7AD821FE9A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051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E8C0D5-F69D-4F3D-B0FA-31137B0D71CA}" type="slidenum">
              <a:rPr lang="en-US" smtClean="0">
                <a:latin typeface="Arial" charset="0"/>
                <a:cs typeface="Arial" charset="0"/>
              </a:rPr>
              <a:pPr/>
              <a:t>9</a:t>
            </a:fld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27651" name="Rectangle 7"/>
          <p:cNvSpPr txBox="1">
            <a:spLocks noGrp="1" noChangeArrowheads="1"/>
          </p:cNvSpPr>
          <p:nvPr/>
        </p:nvSpPr>
        <p:spPr bwMode="auto">
          <a:xfrm>
            <a:off x="3977429" y="8850949"/>
            <a:ext cx="3058936" cy="459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319" tIns="43161" rIns="86319" bIns="43161" anchor="b"/>
          <a:lstStyle/>
          <a:p>
            <a:pPr algn="r" defTabSz="863832"/>
            <a:fld id="{82D520A0-484C-452B-9CD3-9373449AA430}" type="slidenum">
              <a:rPr lang="en-US" sz="1100">
                <a:solidFill>
                  <a:schemeClr val="tx1"/>
                </a:solidFill>
              </a:rPr>
              <a:pPr algn="r" defTabSz="863832"/>
              <a:t>9</a:t>
            </a:fld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6913"/>
            <a:ext cx="4645025" cy="3484562"/>
          </a:xfrm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218" y="4364143"/>
            <a:ext cx="5867964" cy="4183380"/>
          </a:xfrm>
          <a:noFill/>
          <a:ln/>
        </p:spPr>
        <p:txBody>
          <a:bodyPr lIns="86319" tIns="43161" rIns="86319" bIns="43161"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4DB923-C094-4763-971C-2F58C1A8B745}" type="slidenum">
              <a:rPr lang="en-US" smtClean="0">
                <a:latin typeface="Arial" charset="0"/>
                <a:cs typeface="Arial" charset="0"/>
              </a:rPr>
              <a:pPr/>
              <a:t>10</a:t>
            </a:fld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28675" name="Rectangle 7"/>
          <p:cNvSpPr txBox="1">
            <a:spLocks noGrp="1" noChangeArrowheads="1"/>
          </p:cNvSpPr>
          <p:nvPr/>
        </p:nvSpPr>
        <p:spPr bwMode="auto">
          <a:xfrm>
            <a:off x="3977429" y="8850949"/>
            <a:ext cx="3058936" cy="459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319" tIns="43161" rIns="86319" bIns="43161" anchor="b"/>
          <a:lstStyle/>
          <a:p>
            <a:pPr algn="r" defTabSz="863832"/>
            <a:fld id="{BA995E90-CF0D-4A01-B623-8B084A4AE14C}" type="slidenum">
              <a:rPr lang="en-US" sz="1100">
                <a:solidFill>
                  <a:schemeClr val="tx1"/>
                </a:solidFill>
              </a:rPr>
              <a:pPr algn="r" defTabSz="863832"/>
              <a:t>10</a:t>
            </a:fld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6913"/>
            <a:ext cx="4645025" cy="3484562"/>
          </a:xfrm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218" y="4364143"/>
            <a:ext cx="5867964" cy="4183380"/>
          </a:xfrm>
          <a:noFill/>
          <a:ln/>
        </p:spPr>
        <p:txBody>
          <a:bodyPr lIns="86319" tIns="43161" rIns="86319" bIns="43161"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A3D43C-5EA9-4B38-BD70-6ADC22E54FBD}" type="slidenum">
              <a:rPr lang="en-US" smtClean="0">
                <a:latin typeface="Arial" charset="0"/>
                <a:cs typeface="Arial" charset="0"/>
              </a:rPr>
              <a:pPr/>
              <a:t>11</a:t>
            </a:fld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29699" name="Rectangle 7"/>
          <p:cNvSpPr txBox="1">
            <a:spLocks noGrp="1" noChangeArrowheads="1"/>
          </p:cNvSpPr>
          <p:nvPr/>
        </p:nvSpPr>
        <p:spPr bwMode="auto">
          <a:xfrm>
            <a:off x="3977429" y="8850949"/>
            <a:ext cx="3058936" cy="459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319" tIns="43161" rIns="86319" bIns="43161" anchor="b"/>
          <a:lstStyle/>
          <a:p>
            <a:pPr algn="r" defTabSz="863832"/>
            <a:fld id="{DDFE6B0F-C8DA-4B3C-95C2-72D56C14F223}" type="slidenum">
              <a:rPr lang="en-US" sz="1100">
                <a:solidFill>
                  <a:schemeClr val="tx1"/>
                </a:solidFill>
              </a:rPr>
              <a:pPr algn="r" defTabSz="863832"/>
              <a:t>11</a:t>
            </a:fld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48200" cy="3486150"/>
          </a:xfrm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4177"/>
            <a:ext cx="5608320" cy="4186608"/>
          </a:xfrm>
          <a:noFill/>
          <a:ln/>
        </p:spPr>
        <p:txBody>
          <a:bodyPr lIns="89539" tIns="44769" rIns="89539" bIns="44769"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C19614-23FE-43A3-96C4-34770A3CD859}" type="slidenum">
              <a:rPr lang="en-US" smtClean="0">
                <a:latin typeface="Arial" charset="0"/>
                <a:cs typeface="Arial" charset="0"/>
              </a:rPr>
              <a:pPr/>
              <a:t>13</a:t>
            </a:fld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8975"/>
            <a:ext cx="4676775" cy="3506788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0115" y="4427088"/>
            <a:ext cx="5121487" cy="4196292"/>
          </a:xfrm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5B525C-2376-4D7F-AF86-16BF44236409}" type="slidenum">
              <a:rPr lang="en-US" smtClean="0">
                <a:latin typeface="Arial" charset="0"/>
                <a:cs typeface="Arial" charset="0"/>
              </a:rPr>
              <a:pPr/>
              <a:t>14</a:t>
            </a:fld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8975"/>
            <a:ext cx="4676775" cy="35067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0115" y="4427088"/>
            <a:ext cx="5121487" cy="4196292"/>
          </a:xfrm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8529FA-D49A-4811-97D1-EC7CF9E107C9}" type="slidenum">
              <a:rPr lang="en-US" smtClean="0">
                <a:latin typeface="Arial" charset="0"/>
                <a:cs typeface="Arial" charset="0"/>
              </a:rPr>
              <a:pPr/>
              <a:t>16</a:t>
            </a:fld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8975"/>
            <a:ext cx="4676775" cy="3506788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0115" y="4427088"/>
            <a:ext cx="5121487" cy="4196292"/>
          </a:xfrm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anner-about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8" y="5057775"/>
            <a:ext cx="9144001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Science and Technology Ventur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59038" y="5805488"/>
            <a:ext cx="4308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0425"/>
            <a:ext cx="7772400" cy="1470025"/>
          </a:xfrm>
          <a:noFill/>
          <a:ln/>
        </p:spPr>
        <p:txBody>
          <a:bodyPr lIns="91440" tIns="45720" rIns="91440" bIns="45720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9826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r>
              <a:rPr lang="en-US"/>
              <a:t>Click to edit Master subtitle style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293688"/>
            <a:ext cx="2152650" cy="5832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93688"/>
            <a:ext cx="6305550" cy="58324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93688"/>
            <a:ext cx="8610600" cy="1077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66C0-620A-437B-AF45-748F8AD396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66C0-620A-437B-AF45-748F8AD396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66C0-620A-437B-AF45-748F8AD396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66C0-620A-437B-AF45-748F8AD396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66C0-620A-437B-AF45-748F8AD396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66C0-620A-437B-AF45-748F8AD396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66C0-620A-437B-AF45-748F8AD396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66C0-620A-437B-AF45-748F8AD396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66C0-620A-437B-AF45-748F8AD396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66C0-620A-437B-AF45-748F8AD396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66C0-620A-437B-AF45-748F8AD396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93688"/>
            <a:ext cx="8610600" cy="1077912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182F76"/>
              </a:gs>
            </a:gsLst>
            <a:path path="rect">
              <a:fillToRect l="100000" t="100000"/>
            </a:path>
          </a:gradFill>
          <a:ln w="9525" algn="ctr">
            <a:noFill/>
            <a:miter lim="800000"/>
            <a:headEnd/>
            <a:tailEnd/>
          </a:ln>
        </p:spPr>
        <p:txBody>
          <a:bodyPr vert="horz" wrap="square" lIns="457200" tIns="45713" rIns="0" bIns="45713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8539163" y="6673850"/>
            <a:ext cx="176212" cy="133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defRPr/>
            </a:pPr>
            <a:fld id="{3DD5F1F5-A33E-42F8-BF51-74BCD5A8B405}" type="slidenum">
              <a:rPr lang="en-US" sz="900" b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r">
                <a:defRPr/>
              </a:pPr>
              <a:t>‹#›</a:t>
            </a:fld>
            <a:endParaRPr lang="en-US" sz="9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 userDrawn="1"/>
        </p:nvSpPr>
        <p:spPr bwMode="auto">
          <a:xfrm>
            <a:off x="3794125" y="6208713"/>
            <a:ext cx="481647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2000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02" name="Line 10"/>
          <p:cNvSpPr>
            <a:spLocks noChangeShapeType="1"/>
          </p:cNvSpPr>
          <p:nvPr userDrawn="1"/>
        </p:nvSpPr>
        <p:spPr bwMode="gray">
          <a:xfrm>
            <a:off x="228600" y="6248400"/>
            <a:ext cx="8683625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 userDrawn="1"/>
        </p:nvSpPr>
        <p:spPr bwMode="auto">
          <a:xfrm>
            <a:off x="228600" y="6324600"/>
            <a:ext cx="8686800" cy="257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200" dirty="0">
                <a:solidFill>
                  <a:srgbClr val="0066FF"/>
                </a:solidFill>
              </a:rPr>
              <a:t>Columbia University</a:t>
            </a:r>
            <a:r>
              <a:rPr lang="en-US" sz="1200" dirty="0">
                <a:solidFill>
                  <a:schemeClr val="tx1"/>
                </a:solidFill>
              </a:rPr>
              <a:t>  Office of the General Counsel        		                  		   </a:t>
            </a:r>
            <a:r>
              <a:rPr lang="en-US" sz="1200" dirty="0" smtClean="0">
                <a:solidFill>
                  <a:schemeClr val="tx1"/>
                </a:solidFill>
              </a:rPr>
              <a:t>March 2012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41" r:id="rId2"/>
    <p:sldLayoutId id="2147483765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3pPr>
      <a:lvl4pPr marL="1314450" indent="-1714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·"/>
        <a:defRPr sz="1600">
          <a:solidFill>
            <a:schemeClr val="tx1"/>
          </a:solidFill>
          <a:latin typeface="+mn-lt"/>
          <a:cs typeface="+mn-cs"/>
        </a:defRPr>
      </a:lvl4pPr>
      <a:lvl5pPr marL="21145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→"/>
        <a:defRPr sz="1600">
          <a:solidFill>
            <a:schemeClr val="tx1"/>
          </a:solidFill>
          <a:latin typeface="+mn-lt"/>
          <a:cs typeface="+mn-cs"/>
        </a:defRPr>
      </a:lvl5pPr>
      <a:lvl6pPr marL="25717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→"/>
        <a:defRPr sz="1600">
          <a:solidFill>
            <a:schemeClr val="tx1"/>
          </a:solidFill>
          <a:latin typeface="+mn-lt"/>
          <a:cs typeface="+mn-cs"/>
        </a:defRPr>
      </a:lvl6pPr>
      <a:lvl7pPr marL="3028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→"/>
        <a:defRPr sz="1600">
          <a:solidFill>
            <a:schemeClr val="tx1"/>
          </a:solidFill>
          <a:latin typeface="+mn-lt"/>
          <a:cs typeface="+mn-cs"/>
        </a:defRPr>
      </a:lvl7pPr>
      <a:lvl8pPr marL="34861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→"/>
        <a:defRPr sz="1600">
          <a:solidFill>
            <a:schemeClr val="tx1"/>
          </a:solidFill>
          <a:latin typeface="+mn-lt"/>
          <a:cs typeface="+mn-cs"/>
        </a:defRPr>
      </a:lvl8pPr>
      <a:lvl9pPr marL="39433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→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966C0-620A-437B-AF45-748F8AD396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0" Type="http://schemas.openxmlformats.org/officeDocument/2006/relationships/image" Target="../media/image54.png"/><Relationship Id="rId21" Type="http://schemas.openxmlformats.org/officeDocument/2006/relationships/image" Target="../media/image55.png"/><Relationship Id="rId22" Type="http://schemas.openxmlformats.org/officeDocument/2006/relationships/image" Target="../media/image56.png"/><Relationship Id="rId23" Type="http://schemas.openxmlformats.org/officeDocument/2006/relationships/image" Target="../media/image57.png"/><Relationship Id="rId24" Type="http://schemas.openxmlformats.org/officeDocument/2006/relationships/image" Target="../media/image58.png"/><Relationship Id="rId25" Type="http://schemas.openxmlformats.org/officeDocument/2006/relationships/image" Target="../media/image59.png"/><Relationship Id="rId26" Type="http://schemas.openxmlformats.org/officeDocument/2006/relationships/image" Target="../media/image60.jpeg"/><Relationship Id="rId27" Type="http://schemas.openxmlformats.org/officeDocument/2006/relationships/image" Target="../media/image61.png"/><Relationship Id="rId28" Type="http://schemas.openxmlformats.org/officeDocument/2006/relationships/image" Target="../media/image62.png"/><Relationship Id="rId29" Type="http://schemas.openxmlformats.org/officeDocument/2006/relationships/image" Target="../media/image63.pn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7.png"/><Relationship Id="rId4" Type="http://schemas.openxmlformats.org/officeDocument/2006/relationships/image" Target="../media/image38.png"/><Relationship Id="rId5" Type="http://schemas.openxmlformats.org/officeDocument/2006/relationships/image" Target="../media/image39.png"/><Relationship Id="rId30" Type="http://schemas.openxmlformats.org/officeDocument/2006/relationships/image" Target="../media/image64.png"/><Relationship Id="rId31" Type="http://schemas.openxmlformats.org/officeDocument/2006/relationships/image" Target="../media/image65.png"/><Relationship Id="rId32" Type="http://schemas.openxmlformats.org/officeDocument/2006/relationships/image" Target="../media/image66.png"/><Relationship Id="rId9" Type="http://schemas.openxmlformats.org/officeDocument/2006/relationships/image" Target="../media/image43.png"/><Relationship Id="rId6" Type="http://schemas.openxmlformats.org/officeDocument/2006/relationships/image" Target="../media/image40.png"/><Relationship Id="rId7" Type="http://schemas.openxmlformats.org/officeDocument/2006/relationships/image" Target="../media/image41.png"/><Relationship Id="rId8" Type="http://schemas.openxmlformats.org/officeDocument/2006/relationships/image" Target="../media/image42.png"/><Relationship Id="rId33" Type="http://schemas.openxmlformats.org/officeDocument/2006/relationships/image" Target="../media/image67.png"/><Relationship Id="rId34" Type="http://schemas.openxmlformats.org/officeDocument/2006/relationships/image" Target="../media/image68.png"/><Relationship Id="rId10" Type="http://schemas.openxmlformats.org/officeDocument/2006/relationships/image" Target="../media/image44.png"/><Relationship Id="rId11" Type="http://schemas.openxmlformats.org/officeDocument/2006/relationships/image" Target="../media/image45.png"/><Relationship Id="rId12" Type="http://schemas.openxmlformats.org/officeDocument/2006/relationships/image" Target="../media/image46.png"/><Relationship Id="rId13" Type="http://schemas.openxmlformats.org/officeDocument/2006/relationships/image" Target="../media/image47.png"/><Relationship Id="rId14" Type="http://schemas.openxmlformats.org/officeDocument/2006/relationships/image" Target="../media/image48.png"/><Relationship Id="rId15" Type="http://schemas.openxmlformats.org/officeDocument/2006/relationships/image" Target="../media/image49.png"/><Relationship Id="rId16" Type="http://schemas.openxmlformats.org/officeDocument/2006/relationships/image" Target="../media/image50.png"/><Relationship Id="rId17" Type="http://schemas.openxmlformats.org/officeDocument/2006/relationships/image" Target="../media/image51.jpeg"/><Relationship Id="rId18" Type="http://schemas.openxmlformats.org/officeDocument/2006/relationships/image" Target="../media/image52.png"/><Relationship Id="rId19" Type="http://schemas.openxmlformats.org/officeDocument/2006/relationships/image" Target="../media/image53.png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Microsoft_Excel_97_-_2004_Worksheet3.xls"/><Relationship Id="rId12" Type="http://schemas.openxmlformats.org/officeDocument/2006/relationships/image" Target="../media/image7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8.xml"/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Excel_97_-_2004_Worksheet1.xls"/><Relationship Id="rId6" Type="http://schemas.openxmlformats.org/officeDocument/2006/relationships/image" Target="../media/image69.emf"/><Relationship Id="rId7" Type="http://schemas.openxmlformats.org/officeDocument/2006/relationships/oleObject" Target="../embeddings/oleObject2.bin"/><Relationship Id="rId8" Type="http://schemas.openxmlformats.org/officeDocument/2006/relationships/oleObject" Target="../embeddings/Microsoft_Excel_97_-_2004_Worksheet2.xls"/><Relationship Id="rId9" Type="http://schemas.openxmlformats.org/officeDocument/2006/relationships/image" Target="../media/image70.emf"/><Relationship Id="rId10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0" Type="http://schemas.openxmlformats.org/officeDocument/2006/relationships/image" Target="../media/image21.png"/><Relationship Id="rId21" Type="http://schemas.openxmlformats.org/officeDocument/2006/relationships/image" Target="../media/image22.jpeg"/><Relationship Id="rId22" Type="http://schemas.openxmlformats.org/officeDocument/2006/relationships/image" Target="../media/image23.png"/><Relationship Id="rId23" Type="http://schemas.openxmlformats.org/officeDocument/2006/relationships/image" Target="../media/image24.png"/><Relationship Id="rId24" Type="http://schemas.openxmlformats.org/officeDocument/2006/relationships/image" Target="../media/image25.jpeg"/><Relationship Id="rId25" Type="http://schemas.openxmlformats.org/officeDocument/2006/relationships/image" Target="../media/image26.png"/><Relationship Id="rId26" Type="http://schemas.openxmlformats.org/officeDocument/2006/relationships/image" Target="../media/image27.png"/><Relationship Id="rId27" Type="http://schemas.openxmlformats.org/officeDocument/2006/relationships/image" Target="../media/image28.png"/><Relationship Id="rId28" Type="http://schemas.openxmlformats.org/officeDocument/2006/relationships/image" Target="../media/image29.jpeg"/><Relationship Id="rId29" Type="http://schemas.openxmlformats.org/officeDocument/2006/relationships/image" Target="../media/image30.pn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30" Type="http://schemas.openxmlformats.org/officeDocument/2006/relationships/image" Target="../media/image31.png"/><Relationship Id="rId31" Type="http://schemas.openxmlformats.org/officeDocument/2006/relationships/image" Target="../media/image32.png"/><Relationship Id="rId32" Type="http://schemas.openxmlformats.org/officeDocument/2006/relationships/image" Target="../media/image33.png"/><Relationship Id="rId9" Type="http://schemas.openxmlformats.org/officeDocument/2006/relationships/image" Target="../media/image10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33" Type="http://schemas.openxmlformats.org/officeDocument/2006/relationships/image" Target="../media/image34.png"/><Relationship Id="rId34" Type="http://schemas.openxmlformats.org/officeDocument/2006/relationships/image" Target="../media/image35.jpeg"/><Relationship Id="rId35" Type="http://schemas.openxmlformats.org/officeDocument/2006/relationships/image" Target="../media/image36.png"/><Relationship Id="rId10" Type="http://schemas.openxmlformats.org/officeDocument/2006/relationships/image" Target="../media/image11.png"/><Relationship Id="rId11" Type="http://schemas.openxmlformats.org/officeDocument/2006/relationships/image" Target="../media/image12.png"/><Relationship Id="rId12" Type="http://schemas.openxmlformats.org/officeDocument/2006/relationships/image" Target="../media/image13.jpeg"/><Relationship Id="rId13" Type="http://schemas.openxmlformats.org/officeDocument/2006/relationships/image" Target="../media/image14.png"/><Relationship Id="rId14" Type="http://schemas.openxmlformats.org/officeDocument/2006/relationships/image" Target="../media/image15.png"/><Relationship Id="rId15" Type="http://schemas.openxmlformats.org/officeDocument/2006/relationships/image" Target="../media/image16.png"/><Relationship Id="rId16" Type="http://schemas.openxmlformats.org/officeDocument/2006/relationships/image" Target="../media/image17.png"/><Relationship Id="rId17" Type="http://schemas.openxmlformats.org/officeDocument/2006/relationships/image" Target="../media/image18.png"/><Relationship Id="rId18" Type="http://schemas.openxmlformats.org/officeDocument/2006/relationships/image" Target="../media/image19.png"/><Relationship Id="rId1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04800" y="293688"/>
            <a:ext cx="4038600" cy="2601912"/>
          </a:xfrm>
        </p:spPr>
        <p:txBody>
          <a:bodyPr lIns="0"/>
          <a:lstStyle/>
          <a:p>
            <a:pPr marL="461963">
              <a:lnSpc>
                <a:spcPts val="3400"/>
              </a:lnSpc>
            </a:pPr>
            <a:r>
              <a:rPr lang="en-US" sz="2200" dirty="0" smtClean="0"/>
              <a:t>Columbia University</a:t>
            </a:r>
            <a:br>
              <a:rPr lang="en-US" sz="2200" dirty="0" smtClean="0"/>
            </a:br>
            <a:r>
              <a:rPr lang="en-US" sz="2200" dirty="0" smtClean="0"/>
              <a:t>Office of the </a:t>
            </a:r>
            <a:br>
              <a:rPr lang="en-US" sz="2200" dirty="0" smtClean="0"/>
            </a:br>
            <a:r>
              <a:rPr lang="en-US" sz="2200" dirty="0" smtClean="0"/>
              <a:t>General Counsel</a:t>
            </a:r>
          </a:p>
        </p:txBody>
      </p:sp>
      <p:pic>
        <p:nvPicPr>
          <p:cNvPr id="4099" name="Picture 3" descr="cu_home_alma_low_0"/>
          <p:cNvPicPr>
            <a:picLocks noChangeAspect="1" noChangeArrowheads="1"/>
          </p:cNvPicPr>
          <p:nvPr/>
        </p:nvPicPr>
        <p:blipFill>
          <a:blip r:embed="rId2" cstate="print"/>
          <a:srcRect r="39999"/>
          <a:stretch>
            <a:fillRect/>
          </a:stretch>
        </p:blipFill>
        <p:spPr bwMode="auto">
          <a:xfrm>
            <a:off x="4268788" y="293688"/>
            <a:ext cx="4646612" cy="260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257175" y="3248025"/>
            <a:ext cx="8572500" cy="136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04800" indent="-304800" algn="ctr">
              <a:lnSpc>
                <a:spcPct val="150000"/>
              </a:lnSpc>
              <a:spcBef>
                <a:spcPct val="20000"/>
              </a:spcBef>
            </a:pPr>
            <a:r>
              <a:rPr lang="en-US" sz="2600" dirty="0">
                <a:solidFill>
                  <a:schemeClr val="tx1"/>
                </a:solidFill>
              </a:rPr>
              <a:t>Patenting Biotech: </a:t>
            </a:r>
          </a:p>
          <a:p>
            <a:pPr marL="304800" indent="-304800" algn="ctr">
              <a:lnSpc>
                <a:spcPct val="150000"/>
              </a:lnSpc>
              <a:spcBef>
                <a:spcPct val="20000"/>
              </a:spcBef>
            </a:pPr>
            <a:r>
              <a:rPr lang="en-US" sz="2600" dirty="0">
                <a:solidFill>
                  <a:schemeClr val="tx1"/>
                </a:solidFill>
              </a:rPr>
              <a:t>Strategies and Tips for Protecting Your Invention </a:t>
            </a:r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5391150" y="4956175"/>
            <a:ext cx="2543175" cy="892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45713" rIns="0" bIns="45713" anchor="b">
            <a:spAutoFit/>
          </a:bodyPr>
          <a:lstStyle/>
          <a:p>
            <a:pPr>
              <a:lnSpc>
                <a:spcPct val="125000"/>
              </a:lnSpc>
            </a:pPr>
            <a:r>
              <a:rPr lang="en-US" sz="1400" dirty="0">
                <a:solidFill>
                  <a:schemeClr val="tx1"/>
                </a:solidFill>
              </a:rPr>
              <a:t>Gonzalo Merino, Ph.D., J.D.</a:t>
            </a:r>
          </a:p>
          <a:p>
            <a:pPr>
              <a:lnSpc>
                <a:spcPct val="125000"/>
              </a:lnSpc>
            </a:pPr>
            <a:r>
              <a:rPr lang="en-US" sz="1400" dirty="0">
                <a:solidFill>
                  <a:schemeClr val="tx1"/>
                </a:solidFill>
              </a:rPr>
              <a:t>Associate General Counsel</a:t>
            </a:r>
          </a:p>
          <a:p>
            <a:pPr>
              <a:lnSpc>
                <a:spcPct val="125000"/>
              </a:lnSpc>
            </a:pPr>
            <a:r>
              <a:rPr lang="en-US" sz="1400" dirty="0">
                <a:solidFill>
                  <a:schemeClr val="tx1"/>
                </a:solidFill>
              </a:rPr>
              <a:t>Patent and Licensing Group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304800" y="293688"/>
            <a:ext cx="8610600" cy="1354137"/>
          </a:xfrm>
        </p:spPr>
        <p:txBody>
          <a:bodyPr lIns="0"/>
          <a:lstStyle/>
          <a:p>
            <a:pPr marL="342900" eaLnBrk="1" hangingPunct="1"/>
            <a:r>
              <a:rPr lang="en-US" dirty="0" smtClean="0"/>
              <a:t>Over 115 Startups in 17 Years</a:t>
            </a:r>
            <a:br>
              <a:rPr lang="en-US" dirty="0" smtClean="0"/>
            </a:br>
            <a:r>
              <a:rPr lang="en-US" sz="2000" dirty="0" smtClean="0"/>
              <a:t>74+ still active, 33 VC-backed, 12 gone public, 13 acquired</a:t>
            </a:r>
          </a:p>
        </p:txBody>
      </p:sp>
      <p:pic>
        <p:nvPicPr>
          <p:cNvPr id="109" name="Picture 4"/>
          <p:cNvPicPr>
            <a:picLocks noChangeAspect="1" noChangeArrowheads="1"/>
          </p:cNvPicPr>
          <p:nvPr/>
        </p:nvPicPr>
        <p:blipFill>
          <a:blip r:embed="rId3" cstate="print"/>
          <a:srcRect r="3673"/>
          <a:stretch>
            <a:fillRect/>
          </a:stretch>
        </p:blipFill>
        <p:spPr bwMode="auto">
          <a:xfrm>
            <a:off x="658761" y="1893176"/>
            <a:ext cx="1465006" cy="338772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</p:pic>
      <p:pic>
        <p:nvPicPr>
          <p:cNvPr id="11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768" y="3635628"/>
            <a:ext cx="2027943" cy="354044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</p:pic>
      <p:pic>
        <p:nvPicPr>
          <p:cNvPr id="111" name="Picture 8"/>
          <p:cNvPicPr>
            <a:picLocks noChangeAspect="1" noChangeArrowheads="1"/>
          </p:cNvPicPr>
          <p:nvPr/>
        </p:nvPicPr>
        <p:blipFill>
          <a:blip r:embed="rId5" cstate="print"/>
          <a:srcRect r="5499" b="-7936"/>
          <a:stretch>
            <a:fillRect/>
          </a:stretch>
        </p:blipFill>
        <p:spPr bwMode="auto">
          <a:xfrm>
            <a:off x="805673" y="2565165"/>
            <a:ext cx="1408713" cy="341548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</p:pic>
      <p:pic>
        <p:nvPicPr>
          <p:cNvPr id="112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9951" y="4164611"/>
            <a:ext cx="1489720" cy="738633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</p:pic>
      <p:pic>
        <p:nvPicPr>
          <p:cNvPr id="113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64527" y="4964334"/>
            <a:ext cx="1119007" cy="444291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</p:pic>
      <p:pic>
        <p:nvPicPr>
          <p:cNvPr id="114" name="Picture 12"/>
          <p:cNvPicPr>
            <a:picLocks noChangeAspect="1" noChangeArrowheads="1"/>
          </p:cNvPicPr>
          <p:nvPr/>
        </p:nvPicPr>
        <p:blipFill>
          <a:blip r:embed="rId8" cstate="print"/>
          <a:srcRect t="49590"/>
          <a:stretch>
            <a:fillRect/>
          </a:stretch>
        </p:blipFill>
        <p:spPr bwMode="auto">
          <a:xfrm>
            <a:off x="7198428" y="3964681"/>
            <a:ext cx="1117634" cy="463728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</p:pic>
      <p:pic>
        <p:nvPicPr>
          <p:cNvPr id="115" name="Picture 14"/>
          <p:cNvPicPr>
            <a:picLocks noChangeAspect="1" noChangeArrowheads="1"/>
          </p:cNvPicPr>
          <p:nvPr/>
        </p:nvPicPr>
        <p:blipFill>
          <a:blip r:embed="rId9" cstate="print"/>
          <a:srcRect r="4222" b="-4311"/>
          <a:stretch>
            <a:fillRect/>
          </a:stretch>
        </p:blipFill>
        <p:spPr bwMode="auto">
          <a:xfrm>
            <a:off x="7313762" y="3231601"/>
            <a:ext cx="1070951" cy="456787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</p:pic>
      <p:pic>
        <p:nvPicPr>
          <p:cNvPr id="116" name="Picture 16"/>
          <p:cNvPicPr>
            <a:picLocks noChangeAspect="1" noChangeArrowheads="1"/>
          </p:cNvPicPr>
          <p:nvPr/>
        </p:nvPicPr>
        <p:blipFill>
          <a:blip r:embed="rId10" cstate="print"/>
          <a:srcRect b="5054"/>
          <a:stretch>
            <a:fillRect/>
          </a:stretch>
        </p:blipFill>
        <p:spPr bwMode="auto">
          <a:xfrm>
            <a:off x="5616716" y="5287834"/>
            <a:ext cx="1182166" cy="338772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</p:pic>
      <p:pic>
        <p:nvPicPr>
          <p:cNvPr id="117" name="Picture 17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387904" y="2381895"/>
            <a:ext cx="733190" cy="409581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</p:pic>
      <p:pic>
        <p:nvPicPr>
          <p:cNvPr id="118" name="Picture 18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267079" y="1765442"/>
            <a:ext cx="1117634" cy="474836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</p:pic>
      <p:pic>
        <p:nvPicPr>
          <p:cNvPr id="119" name="Picture 23"/>
          <p:cNvPicPr>
            <a:picLocks noChangeAspect="1" noChangeArrowheads="1"/>
          </p:cNvPicPr>
          <p:nvPr/>
        </p:nvPicPr>
        <p:blipFill>
          <a:blip r:embed="rId13" cstate="print"/>
          <a:srcRect r="5966" b="-20320"/>
          <a:stretch>
            <a:fillRect/>
          </a:stretch>
        </p:blipFill>
        <p:spPr bwMode="auto">
          <a:xfrm>
            <a:off x="4452400" y="4231255"/>
            <a:ext cx="900697" cy="662271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</p:pic>
      <p:pic>
        <p:nvPicPr>
          <p:cNvPr id="120" name="Picture 24"/>
          <p:cNvPicPr>
            <a:picLocks noChangeAspect="1" noChangeArrowheads="1"/>
          </p:cNvPicPr>
          <p:nvPr/>
        </p:nvPicPr>
        <p:blipFill>
          <a:blip r:embed="rId14" cstate="print"/>
          <a:srcRect r="5417" b="-3030"/>
          <a:stretch>
            <a:fillRect/>
          </a:stretch>
        </p:blipFill>
        <p:spPr bwMode="auto">
          <a:xfrm>
            <a:off x="4314297" y="1809136"/>
            <a:ext cx="845777" cy="853871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</p:pic>
      <p:pic>
        <p:nvPicPr>
          <p:cNvPr id="121" name="Picture 25"/>
          <p:cNvPicPr>
            <a:picLocks noChangeAspect="1" noChangeArrowheads="1"/>
          </p:cNvPicPr>
          <p:nvPr/>
        </p:nvPicPr>
        <p:blipFill>
          <a:blip r:embed="rId15" cstate="print"/>
          <a:srcRect r="4222" b="-7936"/>
          <a:stretch>
            <a:fillRect/>
          </a:stretch>
        </p:blipFill>
        <p:spPr bwMode="auto">
          <a:xfrm>
            <a:off x="2782814" y="2290260"/>
            <a:ext cx="1070951" cy="341548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</p:pic>
      <p:pic>
        <p:nvPicPr>
          <p:cNvPr id="122" name="Picture 26"/>
          <p:cNvPicPr>
            <a:picLocks noChangeAspect="1" noChangeArrowheads="1"/>
          </p:cNvPicPr>
          <p:nvPr/>
        </p:nvPicPr>
        <p:blipFill>
          <a:blip r:embed="rId16" cstate="print"/>
          <a:srcRect r="3833"/>
          <a:stretch>
            <a:fillRect/>
          </a:stretch>
        </p:blipFill>
        <p:spPr bwMode="auto">
          <a:xfrm>
            <a:off x="5274836" y="3964681"/>
            <a:ext cx="1433427" cy="316557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</p:pic>
      <p:pic>
        <p:nvPicPr>
          <p:cNvPr id="123" name="Picture 27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733385" y="4164611"/>
            <a:ext cx="1521300" cy="341548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</p:pic>
      <p:pic>
        <p:nvPicPr>
          <p:cNvPr id="124" name="Picture 28"/>
          <p:cNvPicPr>
            <a:picLocks noChangeAspect="1" noChangeArrowheads="1"/>
          </p:cNvPicPr>
          <p:nvPr/>
        </p:nvPicPr>
        <p:blipFill>
          <a:blip r:embed="rId18" cstate="print"/>
          <a:srcRect r="4561" b="992"/>
          <a:stretch>
            <a:fillRect/>
          </a:stretch>
        </p:blipFill>
        <p:spPr bwMode="auto">
          <a:xfrm>
            <a:off x="5797954" y="4431186"/>
            <a:ext cx="675523" cy="627560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</p:pic>
      <p:pic>
        <p:nvPicPr>
          <p:cNvPr id="125" name="Picture 30"/>
          <p:cNvPicPr>
            <a:picLocks noChangeAspect="1" noChangeArrowheads="1"/>
          </p:cNvPicPr>
          <p:nvPr/>
        </p:nvPicPr>
        <p:blipFill>
          <a:blip r:embed="rId19" cstate="print"/>
          <a:srcRect r="5499" b="-2260"/>
          <a:stretch>
            <a:fillRect/>
          </a:stretch>
        </p:blipFill>
        <p:spPr bwMode="auto">
          <a:xfrm>
            <a:off x="2564505" y="1698799"/>
            <a:ext cx="1408713" cy="455398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</p:pic>
      <p:pic>
        <p:nvPicPr>
          <p:cNvPr id="126" name="Picture 31"/>
          <p:cNvPicPr>
            <a:picLocks noChangeAspect="1" noChangeArrowheads="1"/>
          </p:cNvPicPr>
          <p:nvPr/>
        </p:nvPicPr>
        <p:blipFill>
          <a:blip r:embed="rId20" cstate="print"/>
          <a:srcRect r="7797" b="-1241"/>
          <a:stretch>
            <a:fillRect/>
          </a:stretch>
        </p:blipFill>
        <p:spPr bwMode="auto">
          <a:xfrm>
            <a:off x="3029957" y="3364888"/>
            <a:ext cx="675523" cy="512323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</p:pic>
      <p:pic>
        <p:nvPicPr>
          <p:cNvPr id="127" name="Picture 32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5880335" y="3231601"/>
            <a:ext cx="956992" cy="470671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</p:pic>
      <p:pic>
        <p:nvPicPr>
          <p:cNvPr id="128" name="Picture 33"/>
          <p:cNvPicPr>
            <a:picLocks noChangeAspect="1" noChangeArrowheads="1"/>
          </p:cNvPicPr>
          <p:nvPr/>
        </p:nvPicPr>
        <p:blipFill>
          <a:blip r:embed="rId22" cstate="print"/>
          <a:srcRect r="3294" b="-3922"/>
          <a:stretch>
            <a:fillRect/>
          </a:stretch>
        </p:blipFill>
        <p:spPr bwMode="auto">
          <a:xfrm>
            <a:off x="739768" y="5030978"/>
            <a:ext cx="1859062" cy="398474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</p:pic>
      <p:pic>
        <p:nvPicPr>
          <p:cNvPr id="129" name="Picture 34"/>
          <p:cNvPicPr>
            <a:picLocks noChangeAspect="1" noChangeArrowheads="1"/>
          </p:cNvPicPr>
          <p:nvPr/>
        </p:nvPicPr>
        <p:blipFill>
          <a:blip r:embed="rId23" cstate="print"/>
          <a:srcRect r="3751" b="-10570"/>
          <a:stretch>
            <a:fillRect/>
          </a:stretch>
        </p:blipFill>
        <p:spPr bwMode="auto">
          <a:xfrm>
            <a:off x="6949913" y="4660273"/>
            <a:ext cx="1434800" cy="341548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</p:pic>
      <p:pic>
        <p:nvPicPr>
          <p:cNvPr id="130" name="Picture 35"/>
          <p:cNvPicPr>
            <a:picLocks noChangeAspect="1" noChangeArrowheads="1"/>
          </p:cNvPicPr>
          <p:nvPr/>
        </p:nvPicPr>
        <p:blipFill>
          <a:blip r:embed="rId24" cstate="print"/>
          <a:srcRect r="5417" b="3940"/>
          <a:stretch>
            <a:fillRect/>
          </a:stretch>
        </p:blipFill>
        <p:spPr bwMode="auto">
          <a:xfrm>
            <a:off x="7527952" y="5097621"/>
            <a:ext cx="845777" cy="398474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</p:pic>
      <p:pic>
        <p:nvPicPr>
          <p:cNvPr id="131" name="Picture 36"/>
          <p:cNvPicPr>
            <a:picLocks noChangeAspect="1" noChangeArrowheads="1"/>
          </p:cNvPicPr>
          <p:nvPr/>
        </p:nvPicPr>
        <p:blipFill>
          <a:blip r:embed="rId25" cstate="print"/>
          <a:srcRect r="4333" b="-1602"/>
          <a:stretch>
            <a:fillRect/>
          </a:stretch>
        </p:blipFill>
        <p:spPr bwMode="auto">
          <a:xfrm>
            <a:off x="2678465" y="2834516"/>
            <a:ext cx="1068205" cy="397085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</p:pic>
      <p:pic>
        <p:nvPicPr>
          <p:cNvPr id="132" name="Picture 42" descr="Trusted Computer Solutions"/>
          <p:cNvPicPr>
            <a:picLocks noChangeAspect="1" noChangeArrowheads="1"/>
          </p:cNvPicPr>
          <p:nvPr/>
        </p:nvPicPr>
        <p:blipFill>
          <a:blip r:embed="rId26" cstate="print"/>
          <a:srcRect l="1437" t="13052" r="42711" b="13243"/>
          <a:stretch>
            <a:fillRect/>
          </a:stretch>
        </p:blipFill>
        <p:spPr bwMode="auto">
          <a:xfrm>
            <a:off x="739768" y="5630770"/>
            <a:ext cx="1911236" cy="455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" name="Picture 44" descr="1t"/>
          <p:cNvPicPr>
            <a:picLocks noChangeAspect="1" noChangeArrowheads="1"/>
          </p:cNvPicPr>
          <p:nvPr/>
        </p:nvPicPr>
        <p:blipFill>
          <a:blip r:embed="rId27"/>
          <a:srcRect/>
          <a:stretch>
            <a:fillRect/>
          </a:stretch>
        </p:blipFill>
        <p:spPr bwMode="auto">
          <a:xfrm>
            <a:off x="4558122" y="3425978"/>
            <a:ext cx="8238" cy="8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" name="Picture 46" descr="1t"/>
          <p:cNvPicPr>
            <a:picLocks noChangeAspect="1" noChangeArrowheads="1"/>
          </p:cNvPicPr>
          <p:nvPr/>
        </p:nvPicPr>
        <p:blipFill>
          <a:blip r:embed="rId27"/>
          <a:srcRect/>
          <a:stretch>
            <a:fillRect/>
          </a:stretch>
        </p:blipFill>
        <p:spPr bwMode="auto">
          <a:xfrm>
            <a:off x="4558122" y="3425978"/>
            <a:ext cx="8238" cy="8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5" name="Picture 48" descr="FogBugz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3903194" y="3364888"/>
            <a:ext cx="1647617" cy="45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6" name="Rectangle 49"/>
          <p:cNvSpPr>
            <a:spLocks noChangeArrowheads="1"/>
          </p:cNvSpPr>
          <p:nvPr/>
        </p:nvSpPr>
        <p:spPr bwMode="auto">
          <a:xfrm>
            <a:off x="3031330" y="5741952"/>
            <a:ext cx="3948902" cy="338554"/>
          </a:xfrm>
          <a:prstGeom prst="rect">
            <a:avLst/>
          </a:prstGeom>
          <a:solidFill>
            <a:srgbClr val="000000"/>
          </a:solidFill>
          <a:ln w="9525" algn="ctr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600" dirty="0">
                <a:solidFill>
                  <a:schemeClr val="folHlink"/>
                </a:solidFill>
              </a:rPr>
              <a:t>System Management ARTS (SMARTS) </a:t>
            </a:r>
          </a:p>
        </p:txBody>
      </p:sp>
      <p:pic>
        <p:nvPicPr>
          <p:cNvPr id="137" name="Picture 53" descr="Image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4232717" y="2840070"/>
            <a:ext cx="1235713" cy="45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" name="Picture 55" descr="Image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7095047" y="5640602"/>
            <a:ext cx="1449903" cy="454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" name="Picture 35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2914623" y="4764404"/>
            <a:ext cx="1235713" cy="591462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</p:pic>
      <p:pic>
        <p:nvPicPr>
          <p:cNvPr id="140" name="Picture 1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739768" y="2965027"/>
            <a:ext cx="1664094" cy="54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1" name="Picture 40"/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5287192" y="1765442"/>
            <a:ext cx="1338690" cy="459563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</p:pic>
      <p:pic>
        <p:nvPicPr>
          <p:cNvPr id="142" name="Picture 1"/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5550811" y="2431878"/>
            <a:ext cx="1614665" cy="54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anchor="b"/>
          <a:lstStyle/>
          <a:p>
            <a:pPr eaLnBrk="1" hangingPunct="1"/>
            <a:r>
              <a:rPr lang="en-US" dirty="0" smtClean="0"/>
              <a:t>  Where Does the Money Go?</a:t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sz="2000" dirty="0" smtClean="0"/>
              <a:t>University Policy on Distribution of License Revenues</a:t>
            </a:r>
            <a:endParaRPr lang="en-US" sz="1800" dirty="0" smtClean="0"/>
          </a:p>
        </p:txBody>
      </p:sp>
      <p:sp>
        <p:nvSpPr>
          <p:cNvPr id="1030" name="Text Box 10"/>
          <p:cNvSpPr txBox="1">
            <a:spLocks noChangeArrowheads="1"/>
          </p:cNvSpPr>
          <p:nvPr/>
        </p:nvSpPr>
        <p:spPr bwMode="auto">
          <a:xfrm>
            <a:off x="4408488" y="5495925"/>
            <a:ext cx="169862" cy="285750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algn="ctr"/>
            <a:endParaRPr lang="en-US" sz="1400" dirty="0">
              <a:solidFill>
                <a:schemeClr val="tx2"/>
              </a:solidFill>
            </a:endParaRPr>
          </a:p>
        </p:txBody>
      </p:sp>
      <p:graphicFrame>
        <p:nvGraphicFramePr>
          <p:cNvPr id="1026" name="Object 9"/>
          <p:cNvGraphicFramePr>
            <a:graphicFrameLocks noChangeAspect="1"/>
          </p:cNvGraphicFramePr>
          <p:nvPr/>
        </p:nvGraphicFramePr>
        <p:xfrm>
          <a:off x="3644900" y="2286000"/>
          <a:ext cx="1617663" cy="324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hart" r:id="rId5" imgW="4733925" imgH="2447925" progId="Excel.Sheet.8">
                  <p:embed/>
                </p:oleObj>
              </mc:Choice>
              <mc:Fallback>
                <p:oleObj name="Chart" r:id="rId5" imgW="4733925" imgH="2447925" progId="Excel.Shee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73952"/>
                      <a:stretch>
                        <a:fillRect/>
                      </a:stretch>
                    </p:blipFill>
                    <p:spPr bwMode="auto">
                      <a:xfrm>
                        <a:off x="3644900" y="2286000"/>
                        <a:ext cx="1617663" cy="324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tx1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2"/>
          <p:cNvGraphicFramePr>
            <a:graphicFrameLocks noChangeAspect="1"/>
          </p:cNvGraphicFramePr>
          <p:nvPr/>
        </p:nvGraphicFramePr>
        <p:xfrm>
          <a:off x="406400" y="2047875"/>
          <a:ext cx="3308350" cy="371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hart" r:id="rId8" imgW="4733925" imgH="2447925" progId="Excel.Sheet.8">
                  <p:embed/>
                </p:oleObj>
              </mc:Choice>
              <mc:Fallback>
                <p:oleObj name="Chart" r:id="rId8" imgW="4733925" imgH="2447925" progId="Excel.Shee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6732" r="26733"/>
                      <a:stretch>
                        <a:fillRect/>
                      </a:stretch>
                    </p:blipFill>
                    <p:spPr bwMode="auto">
                      <a:xfrm>
                        <a:off x="406400" y="2047875"/>
                        <a:ext cx="3308350" cy="3713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tx1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13"/>
          <p:cNvGraphicFramePr>
            <a:graphicFrameLocks noChangeAspect="1"/>
          </p:cNvGraphicFramePr>
          <p:nvPr/>
        </p:nvGraphicFramePr>
        <p:xfrm>
          <a:off x="5192713" y="2047875"/>
          <a:ext cx="3349625" cy="376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Chart" r:id="rId11" imgW="4733925" imgH="2447925" progId="Excel.Sheet.8">
                  <p:embed/>
                </p:oleObj>
              </mc:Choice>
              <mc:Fallback>
                <p:oleObj name="Chart" r:id="rId11" imgW="4733925" imgH="2447925" progId="Excel.Sheet.8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6247" r="27318"/>
                      <a:stretch>
                        <a:fillRect/>
                      </a:stretch>
                    </p:blipFill>
                    <p:spPr bwMode="auto">
                      <a:xfrm>
                        <a:off x="5192713" y="2047875"/>
                        <a:ext cx="3349625" cy="376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tx1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682625" y="5745163"/>
            <a:ext cx="767238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200" b="0" dirty="0">
                <a:solidFill>
                  <a:schemeClr val="tx2"/>
                </a:solidFill>
              </a:rPr>
              <a:t>Note: Certain caps and </a:t>
            </a:r>
            <a:r>
              <a:rPr lang="en-US" sz="1200" b="0" dirty="0" smtClean="0">
                <a:solidFill>
                  <a:schemeClr val="tx2"/>
                </a:solidFill>
              </a:rPr>
              <a:t>deductions </a:t>
            </a:r>
            <a:r>
              <a:rPr lang="en-US" sz="1200" b="0" dirty="0">
                <a:solidFill>
                  <a:schemeClr val="tx2"/>
                </a:solidFill>
              </a:rPr>
              <a:t>may apply.  Please refer to Appendix D of the Faculty Handbook for details.</a:t>
            </a:r>
          </a:p>
        </p:txBody>
      </p:sp>
      <p:sp>
        <p:nvSpPr>
          <p:cNvPr id="25" name="TextBox 17"/>
          <p:cNvSpPr txBox="1">
            <a:spLocks noChangeArrowheads="1"/>
          </p:cNvSpPr>
          <p:nvPr/>
        </p:nvSpPr>
        <p:spPr bwMode="auto">
          <a:xfrm>
            <a:off x="1087438" y="1562100"/>
            <a:ext cx="2884487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003399"/>
                </a:solidFill>
                <a:latin typeface="+mn-lt"/>
              </a:rPr>
              <a:t>Gross Revenue</a:t>
            </a:r>
          </a:p>
          <a:p>
            <a:pPr>
              <a:defRPr/>
            </a:pPr>
            <a:r>
              <a:rPr lang="en-US" sz="2000" dirty="0">
                <a:solidFill>
                  <a:srgbClr val="003399"/>
                </a:solidFill>
                <a:latin typeface="+mn-lt"/>
              </a:rPr>
              <a:t>First $125K</a:t>
            </a:r>
          </a:p>
        </p:txBody>
      </p:sp>
      <p:sp>
        <p:nvSpPr>
          <p:cNvPr id="26" name="TextBox 17"/>
          <p:cNvSpPr txBox="1">
            <a:spLocks noChangeArrowheads="1"/>
          </p:cNvSpPr>
          <p:nvPr/>
        </p:nvSpPr>
        <p:spPr bwMode="auto">
          <a:xfrm>
            <a:off x="5978525" y="1562100"/>
            <a:ext cx="2886075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003399"/>
                </a:solidFill>
                <a:latin typeface="+mn-lt"/>
              </a:rPr>
              <a:t>Gross Revenues</a:t>
            </a:r>
          </a:p>
          <a:p>
            <a:pPr>
              <a:defRPr/>
            </a:pPr>
            <a:r>
              <a:rPr lang="en-US" sz="2000" dirty="0">
                <a:solidFill>
                  <a:srgbClr val="003399"/>
                </a:solidFill>
                <a:latin typeface="+mn-lt"/>
              </a:rPr>
              <a:t>Over $125K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610600" cy="4811713"/>
          </a:xfrm>
        </p:spPr>
        <p:txBody>
          <a:bodyPr lIns="274320" rIns="274320"/>
          <a:lstStyle/>
          <a:p>
            <a:pPr marL="228600" eaLnBrk="1" hangingPunct="1"/>
            <a:r>
              <a:rPr lang="en-US" sz="3600" dirty="0" smtClean="0"/>
              <a:t>What can I do to give my biotech invention the best chance of </a:t>
            </a:r>
            <a:br>
              <a:rPr lang="en-US" sz="3600" dirty="0" smtClean="0"/>
            </a:br>
            <a:r>
              <a:rPr lang="en-US" sz="3600" dirty="0" smtClean="0"/>
              <a:t>getting patented and becoming a commercial product or service?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14400"/>
            <a:ext cx="8610600" cy="4343400"/>
          </a:xfrm>
        </p:spPr>
        <p:txBody>
          <a:bodyPr lIns="0"/>
          <a:lstStyle/>
          <a:p>
            <a:pPr marL="571500" indent="-571500" eaLnBrk="1" hangingPunct="1"/>
            <a:r>
              <a:rPr lang="en-US" sz="3600" dirty="0" smtClean="0"/>
              <a:t>	Contact Tech Ventures and </a:t>
            </a:r>
            <a:br>
              <a:rPr lang="en-US" sz="3600" dirty="0" smtClean="0"/>
            </a:br>
            <a:r>
              <a:rPr lang="en-US" sz="3600" dirty="0" smtClean="0"/>
              <a:t>submit an Invention Report (IR) </a:t>
            </a:r>
            <a:br>
              <a:rPr lang="en-US" sz="3600" dirty="0" smtClean="0"/>
            </a:br>
            <a:r>
              <a:rPr lang="en-US" sz="3600" dirty="0" smtClean="0"/>
              <a:t>as soon as possible.</a:t>
            </a:r>
          </a:p>
        </p:txBody>
      </p:sp>
      <p:sp>
        <p:nvSpPr>
          <p:cNvPr id="15363" name="Text Box 12"/>
          <p:cNvSpPr txBox="1">
            <a:spLocks noChangeArrowheads="1"/>
          </p:cNvSpPr>
          <p:nvPr/>
        </p:nvSpPr>
        <p:spPr bwMode="auto">
          <a:xfrm>
            <a:off x="4248150" y="4438650"/>
            <a:ext cx="4092575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tx1"/>
                </a:solidFill>
              </a:rPr>
              <a:t>email </a:t>
            </a:r>
            <a:r>
              <a:rPr lang="en-US" sz="2000" b="0" dirty="0">
                <a:solidFill>
                  <a:srgbClr val="0066FF"/>
                </a:solidFill>
              </a:rPr>
              <a:t>techventures@columbia.edu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93688"/>
            <a:ext cx="8610600" cy="1306512"/>
          </a:xfrm>
        </p:spPr>
        <p:txBody>
          <a:bodyPr lIns="0"/>
          <a:lstStyle/>
          <a:p>
            <a:pPr marL="342900" eaLnBrk="1" hangingPunct="1"/>
            <a:r>
              <a:rPr lang="en-US" dirty="0" smtClean="0"/>
              <a:t>Protect against disclosures and activities: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514350" y="1776413"/>
            <a:ext cx="4286250" cy="36528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lIns="182880" tIns="137160" rIns="182880" bIns="137160" anchor="ctr">
            <a:spAutoFit/>
          </a:bodyPr>
          <a:lstStyle/>
          <a:p>
            <a:pPr marL="457200" indent="-457200" algn="ctr">
              <a:spcBef>
                <a:spcPts val="1200"/>
              </a:spcBef>
              <a:buSzPct val="120000"/>
            </a:pPr>
            <a:r>
              <a:rPr lang="en-US" sz="1800" u="sng" dirty="0">
                <a:solidFill>
                  <a:schemeClr val="tx1"/>
                </a:solidFill>
              </a:rPr>
              <a:t>Disclosures</a:t>
            </a:r>
          </a:p>
          <a:p>
            <a:pPr marL="457200" indent="-457200">
              <a:spcBef>
                <a:spcPts val="1200"/>
              </a:spcBef>
              <a:buSzPct val="120000"/>
              <a:buFont typeface="Arial" charset="0"/>
              <a:buChar char="●"/>
            </a:pPr>
            <a:r>
              <a:rPr lang="en-US" sz="1800" dirty="0">
                <a:solidFill>
                  <a:schemeClr val="tx1"/>
                </a:solidFill>
              </a:rPr>
              <a:t>Manuscripts, abstracts, slides or posters</a:t>
            </a:r>
          </a:p>
          <a:p>
            <a:pPr marL="914400" lvl="1" indent="-457200">
              <a:buSzPct val="120000"/>
              <a:buFont typeface="Arial" charset="0"/>
              <a:buChar char="●"/>
            </a:pPr>
            <a:r>
              <a:rPr lang="en-US" sz="1800" b="0" dirty="0">
                <a:solidFill>
                  <a:schemeClr val="tx1"/>
                </a:solidFill>
              </a:rPr>
              <a:t>in print or </a:t>
            </a:r>
            <a:r>
              <a:rPr lang="en-US" sz="1800" b="0" u="sng" dirty="0">
                <a:solidFill>
                  <a:schemeClr val="tx1"/>
                </a:solidFill>
              </a:rPr>
              <a:t>online</a:t>
            </a:r>
          </a:p>
          <a:p>
            <a:pPr marL="914400" lvl="1" indent="-457200">
              <a:buSzPct val="120000"/>
              <a:buFont typeface="Arial" charset="0"/>
              <a:buChar char="●"/>
            </a:pPr>
            <a:r>
              <a:rPr lang="en-US" sz="1800" b="0" dirty="0">
                <a:solidFill>
                  <a:schemeClr val="tx1"/>
                </a:solidFill>
              </a:rPr>
              <a:t>distributed </a:t>
            </a:r>
            <a:r>
              <a:rPr lang="en-US" sz="1800" b="0" u="sng" dirty="0">
                <a:solidFill>
                  <a:schemeClr val="tx1"/>
                </a:solidFill>
              </a:rPr>
              <a:t>before</a:t>
            </a:r>
            <a:r>
              <a:rPr lang="en-US" sz="1800" b="0" dirty="0">
                <a:solidFill>
                  <a:schemeClr val="tx1"/>
                </a:solidFill>
              </a:rPr>
              <a:t> a meeting</a:t>
            </a:r>
            <a:endParaRPr lang="en-US" sz="1800" dirty="0">
              <a:solidFill>
                <a:schemeClr val="tx1"/>
              </a:solidFill>
            </a:endParaRPr>
          </a:p>
          <a:p>
            <a:pPr marL="457200" indent="-457200">
              <a:spcBef>
                <a:spcPts val="1200"/>
              </a:spcBef>
              <a:buSzPct val="120000"/>
              <a:buFont typeface="Arial" charset="0"/>
              <a:buChar char="●"/>
            </a:pPr>
            <a:r>
              <a:rPr lang="en-US" sz="1800" dirty="0">
                <a:solidFill>
                  <a:schemeClr val="tx1"/>
                </a:solidFill>
              </a:rPr>
              <a:t>Indexed theses/dissertations</a:t>
            </a:r>
          </a:p>
          <a:p>
            <a:pPr marL="457200" indent="-457200">
              <a:spcBef>
                <a:spcPts val="600"/>
              </a:spcBef>
              <a:buSzPct val="120000"/>
              <a:buFont typeface="Arial" charset="0"/>
              <a:buChar char="●"/>
            </a:pPr>
            <a:r>
              <a:rPr lang="en-US" sz="1800" dirty="0">
                <a:solidFill>
                  <a:schemeClr val="tx1"/>
                </a:solidFill>
              </a:rPr>
              <a:t>Funded grants</a:t>
            </a:r>
            <a:r>
              <a:rPr lang="en-US" sz="3200" dirty="0">
                <a:solidFill>
                  <a:srgbClr val="FF0000"/>
                </a:solidFill>
              </a:rPr>
              <a:t>*</a:t>
            </a:r>
          </a:p>
          <a:p>
            <a:pPr marL="457200" indent="-457200">
              <a:spcBef>
                <a:spcPts val="1200"/>
              </a:spcBef>
              <a:buSzPct val="120000"/>
              <a:buFont typeface="Arial" charset="0"/>
              <a:buChar char="●"/>
            </a:pPr>
            <a:r>
              <a:rPr lang="en-US" sz="1800" dirty="0">
                <a:solidFill>
                  <a:schemeClr val="tx1"/>
                </a:solidFill>
              </a:rPr>
              <a:t>Sequence databases </a:t>
            </a:r>
          </a:p>
          <a:p>
            <a:pPr marL="457200" indent="-457200">
              <a:spcBef>
                <a:spcPts val="1200"/>
              </a:spcBef>
              <a:buSzPct val="120000"/>
              <a:buFont typeface="Arial" charset="0"/>
              <a:buChar char="●"/>
            </a:pPr>
            <a:r>
              <a:rPr lang="en-US" sz="1800" dirty="0">
                <a:solidFill>
                  <a:schemeClr val="tx1"/>
                </a:solidFill>
              </a:rPr>
              <a:t>Class handouts</a:t>
            </a: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5219700" y="1776413"/>
            <a:ext cx="3438525" cy="2238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lIns="182880" tIns="137160" rIns="182880" bIns="137160" anchor="ctr">
            <a:spAutoFit/>
          </a:bodyPr>
          <a:lstStyle/>
          <a:p>
            <a:pPr marL="457200" indent="-457200" algn="ctr">
              <a:lnSpc>
                <a:spcPct val="120000"/>
              </a:lnSpc>
              <a:spcBef>
                <a:spcPts val="1200"/>
              </a:spcBef>
              <a:buSzPct val="120000"/>
            </a:pPr>
            <a:r>
              <a:rPr lang="en-US" sz="1800" u="sng" dirty="0">
                <a:solidFill>
                  <a:schemeClr val="tx1"/>
                </a:solidFill>
              </a:rPr>
              <a:t>Activities</a:t>
            </a:r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buSzPct val="120000"/>
              <a:buFont typeface="Arial" charset="0"/>
              <a:buChar char="●"/>
            </a:pPr>
            <a:r>
              <a:rPr lang="en-US" sz="1800" dirty="0">
                <a:solidFill>
                  <a:schemeClr val="tx1"/>
                </a:solidFill>
              </a:rPr>
              <a:t>Oral presentations or discussions</a:t>
            </a:r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buSzPct val="120000"/>
              <a:buFont typeface="Arial" charset="0"/>
              <a:buChar char="●"/>
            </a:pPr>
            <a:r>
              <a:rPr lang="en-US" sz="1800" dirty="0">
                <a:solidFill>
                  <a:schemeClr val="tx1"/>
                </a:solidFill>
              </a:rPr>
              <a:t>Practicing invention for commercial gain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5931249" y="4668715"/>
            <a:ext cx="2207656" cy="40011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US Grace Period</a:t>
            </a:r>
            <a:endParaRPr lang="en-US" sz="2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04800" y="293688"/>
            <a:ext cx="8610600" cy="1306512"/>
          </a:xfrm>
        </p:spPr>
        <p:txBody>
          <a:bodyPr lIns="0"/>
          <a:lstStyle/>
          <a:p>
            <a:pPr marL="342900"/>
            <a:r>
              <a:rPr lang="en-US" sz="2400" dirty="0" smtClean="0"/>
              <a:t>Submit IR and contact Tech Ventures before:</a:t>
            </a: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457200" y="1749396"/>
            <a:ext cx="8091488" cy="2862322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 marL="457200" indent="-457200">
              <a:lnSpc>
                <a:spcPct val="150000"/>
              </a:lnSpc>
              <a:buSzPct val="120000"/>
              <a:buFont typeface="Arial" charset="0"/>
              <a:buChar char="●"/>
            </a:pPr>
            <a:r>
              <a:rPr lang="en-US" sz="2000" dirty="0">
                <a:solidFill>
                  <a:schemeClr val="tx1"/>
                </a:solidFill>
              </a:rPr>
              <a:t>Such disclosures and activities</a:t>
            </a:r>
          </a:p>
          <a:p>
            <a:pPr marL="914400" lvl="1" indent="-457200">
              <a:lnSpc>
                <a:spcPct val="150000"/>
              </a:lnSpc>
              <a:buSzPct val="120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file patent application</a:t>
            </a:r>
          </a:p>
          <a:p>
            <a:pPr marL="914400" lvl="1" indent="-457200">
              <a:lnSpc>
                <a:spcPct val="150000"/>
              </a:lnSpc>
              <a:buSzPct val="120000"/>
              <a:buFont typeface="Arial" charset="0"/>
              <a:buChar char="●"/>
            </a:pPr>
            <a:endParaRPr lang="en-US" sz="20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150000"/>
              </a:lnSpc>
              <a:buSzPct val="120000"/>
              <a:buFont typeface="Arial" charset="0"/>
              <a:buChar char="●"/>
            </a:pPr>
            <a:r>
              <a:rPr lang="en-US" sz="2000" dirty="0">
                <a:solidFill>
                  <a:schemeClr val="tx1"/>
                </a:solidFill>
              </a:rPr>
              <a:t>Discussing invention with </a:t>
            </a:r>
            <a:r>
              <a:rPr lang="en-US" sz="2000" dirty="0" smtClean="0">
                <a:solidFill>
                  <a:schemeClr val="tx1"/>
                </a:solidFill>
              </a:rPr>
              <a:t>a company or collaborator</a:t>
            </a:r>
            <a:endParaRPr lang="en-US" sz="2000" dirty="0">
              <a:solidFill>
                <a:schemeClr val="tx1"/>
              </a:solidFill>
            </a:endParaRPr>
          </a:p>
          <a:p>
            <a:pPr marL="914400" lvl="1" indent="-457200">
              <a:lnSpc>
                <a:spcPct val="150000"/>
              </a:lnSpc>
              <a:buSzPct val="120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obtain a </a:t>
            </a:r>
            <a:r>
              <a:rPr lang="en-US" sz="2000" dirty="0" smtClean="0">
                <a:solidFill>
                  <a:schemeClr val="tx1"/>
                </a:solidFill>
              </a:rPr>
              <a:t>Confidential Disclosure Agreement (CDA) or Collaboration Agreement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7412" name="Text Box 12"/>
          <p:cNvSpPr txBox="1">
            <a:spLocks noChangeArrowheads="1"/>
          </p:cNvSpPr>
          <p:nvPr/>
        </p:nvSpPr>
        <p:spPr bwMode="auto">
          <a:xfrm>
            <a:off x="4705350" y="4791075"/>
            <a:ext cx="3105150" cy="40005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Document the invention</a:t>
            </a: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17413" name="Text Box 12"/>
          <p:cNvSpPr txBox="1">
            <a:spLocks noChangeArrowheads="1"/>
          </p:cNvSpPr>
          <p:nvPr/>
        </p:nvSpPr>
        <p:spPr bwMode="auto">
          <a:xfrm>
            <a:off x="4705350" y="5372100"/>
            <a:ext cx="2014538" cy="40005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Avoid disputes</a:t>
            </a:r>
            <a:endParaRPr lang="en-US" sz="2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93688"/>
            <a:ext cx="8610600" cy="1382712"/>
          </a:xfrm>
        </p:spPr>
        <p:txBody>
          <a:bodyPr lIns="0"/>
          <a:lstStyle/>
          <a:p>
            <a:pPr marL="342900" eaLnBrk="1" hangingPunct="1"/>
            <a:r>
              <a:rPr lang="en-US" dirty="0" smtClean="0"/>
              <a:t>Alert us to IP Provisions in agreements: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47675" y="1820863"/>
            <a:ext cx="4429125" cy="3743325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 marL="457200" indent="-457200">
              <a:lnSpc>
                <a:spcPct val="200000"/>
              </a:lnSpc>
              <a:buSzPct val="120000"/>
              <a:buFont typeface="Arial" charset="0"/>
              <a:buChar char="●"/>
            </a:pPr>
            <a:r>
              <a:rPr lang="en-US" sz="2400" dirty="0">
                <a:solidFill>
                  <a:schemeClr val="tx1"/>
                </a:solidFill>
              </a:rPr>
              <a:t>Material Transfer (MTAs)</a:t>
            </a:r>
          </a:p>
          <a:p>
            <a:pPr marL="457200" indent="-457200">
              <a:lnSpc>
                <a:spcPct val="200000"/>
              </a:lnSpc>
              <a:buSzPct val="120000"/>
              <a:buFont typeface="Arial" charset="0"/>
              <a:buChar char="●"/>
            </a:pPr>
            <a:r>
              <a:rPr lang="en-US" sz="2400" dirty="0">
                <a:solidFill>
                  <a:schemeClr val="tx1"/>
                </a:solidFill>
              </a:rPr>
              <a:t>Private Grants</a:t>
            </a:r>
          </a:p>
          <a:p>
            <a:pPr marL="457200" indent="-457200">
              <a:lnSpc>
                <a:spcPct val="200000"/>
              </a:lnSpc>
              <a:buSzPct val="120000"/>
              <a:buFont typeface="Arial" charset="0"/>
              <a:buChar char="●"/>
            </a:pPr>
            <a:r>
              <a:rPr lang="en-US" sz="2400" dirty="0">
                <a:solidFill>
                  <a:schemeClr val="tx1"/>
                </a:solidFill>
              </a:rPr>
              <a:t>Consulting</a:t>
            </a:r>
          </a:p>
          <a:p>
            <a:pPr marL="457200" indent="-457200">
              <a:lnSpc>
                <a:spcPct val="200000"/>
              </a:lnSpc>
              <a:buSzPct val="120000"/>
              <a:buFont typeface="Arial" charset="0"/>
              <a:buChar char="●"/>
            </a:pPr>
            <a:r>
              <a:rPr lang="en-US" sz="2400" dirty="0">
                <a:solidFill>
                  <a:schemeClr val="tx1"/>
                </a:solidFill>
              </a:rPr>
              <a:t>Employment</a:t>
            </a:r>
          </a:p>
          <a:p>
            <a:pPr marL="457200" indent="-457200">
              <a:lnSpc>
                <a:spcPct val="200000"/>
              </a:lnSpc>
              <a:buSzPct val="120000"/>
              <a:buFont typeface="Arial" charset="0"/>
              <a:buChar char="●"/>
            </a:pPr>
            <a:r>
              <a:rPr lang="en-US" sz="2400" dirty="0">
                <a:solidFill>
                  <a:schemeClr val="tx1"/>
                </a:solidFill>
              </a:rPr>
              <a:t>Work-for-Hire</a:t>
            </a: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4895850" y="1820863"/>
            <a:ext cx="3733800" cy="3013075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 marL="457200" indent="-457200">
              <a:lnSpc>
                <a:spcPct val="200000"/>
              </a:lnSpc>
              <a:buSzPct val="120000"/>
              <a:buFont typeface="Arial" charset="0"/>
              <a:buChar char="●"/>
            </a:pPr>
            <a:r>
              <a:rPr lang="en-US" sz="2400" dirty="0">
                <a:solidFill>
                  <a:schemeClr val="tx1"/>
                </a:solidFill>
              </a:rPr>
              <a:t>Sponsored Research</a:t>
            </a:r>
          </a:p>
          <a:p>
            <a:pPr marL="457200" indent="-457200">
              <a:lnSpc>
                <a:spcPct val="200000"/>
              </a:lnSpc>
              <a:buSzPct val="120000"/>
              <a:buFont typeface="Arial" charset="0"/>
              <a:buChar char="●"/>
            </a:pPr>
            <a:r>
              <a:rPr lang="en-US" sz="2400" dirty="0">
                <a:solidFill>
                  <a:schemeClr val="tx1"/>
                </a:solidFill>
              </a:rPr>
              <a:t>Collaboration</a:t>
            </a:r>
          </a:p>
          <a:p>
            <a:pPr marL="457200" indent="-457200">
              <a:lnSpc>
                <a:spcPct val="200000"/>
              </a:lnSpc>
              <a:buSzPct val="120000"/>
              <a:buFont typeface="Arial" charset="0"/>
              <a:buChar char="●"/>
            </a:pPr>
            <a:r>
              <a:rPr lang="en-US" sz="2400" dirty="0">
                <a:solidFill>
                  <a:schemeClr val="tx1"/>
                </a:solidFill>
              </a:rPr>
              <a:t>Visiting Scientist</a:t>
            </a:r>
          </a:p>
          <a:p>
            <a:pPr marL="457200" indent="-457200">
              <a:lnSpc>
                <a:spcPct val="200000"/>
              </a:lnSpc>
              <a:buSzPct val="120000"/>
              <a:buFont typeface="Arial" charset="0"/>
              <a:buChar char="●"/>
            </a:pPr>
            <a:r>
              <a:rPr lang="en-US" sz="2400" dirty="0">
                <a:solidFill>
                  <a:schemeClr val="tx1"/>
                </a:solidFill>
              </a:rPr>
              <a:t>Equipment Leases</a:t>
            </a:r>
            <a:endParaRPr lang="en-US" sz="24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304800" y="293688"/>
            <a:ext cx="8610600" cy="1306512"/>
          </a:xfrm>
        </p:spPr>
        <p:txBody>
          <a:bodyPr lIns="0"/>
          <a:lstStyle/>
          <a:p>
            <a:pPr marL="342900"/>
            <a:r>
              <a:rPr lang="en-US" sz="2400" dirty="0" smtClean="0"/>
              <a:t>Preserve evidence of conception: keep an organized </a:t>
            </a:r>
            <a:br>
              <a:rPr lang="en-US" sz="2400" dirty="0" smtClean="0"/>
            </a:br>
            <a:r>
              <a:rPr lang="en-US" sz="2400" dirty="0" smtClean="0"/>
              <a:t>lab notebook.</a:t>
            </a: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952500" y="1789113"/>
            <a:ext cx="6962775" cy="4057650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 marL="457200" indent="-457200">
              <a:spcBef>
                <a:spcPts val="1200"/>
              </a:spcBef>
              <a:buSzPct val="120000"/>
              <a:buFont typeface="Arial" charset="0"/>
              <a:buChar char="●"/>
            </a:pPr>
            <a:r>
              <a:rPr lang="en-US" sz="1800" dirty="0">
                <a:solidFill>
                  <a:schemeClr val="tx1"/>
                </a:solidFill>
              </a:rPr>
              <a:t>Make entries on same day as event</a:t>
            </a:r>
          </a:p>
          <a:p>
            <a:pPr marL="457200" indent="-457200">
              <a:spcBef>
                <a:spcPts val="1200"/>
              </a:spcBef>
              <a:buSzPct val="120000"/>
              <a:buFont typeface="Arial" charset="0"/>
              <a:buChar char="●"/>
            </a:pPr>
            <a:r>
              <a:rPr lang="en-US" sz="1800" dirty="0">
                <a:solidFill>
                  <a:schemeClr val="tx1"/>
                </a:solidFill>
              </a:rPr>
              <a:t>Sign and date each page</a:t>
            </a:r>
          </a:p>
          <a:p>
            <a:pPr marL="457200" indent="-457200">
              <a:spcBef>
                <a:spcPts val="1200"/>
              </a:spcBef>
              <a:buSzPct val="120000"/>
              <a:buFont typeface="Arial" charset="0"/>
              <a:buChar char="●"/>
            </a:pPr>
            <a:r>
              <a:rPr lang="en-US" sz="1800" dirty="0">
                <a:solidFill>
                  <a:schemeClr val="tx1"/>
                </a:solidFill>
              </a:rPr>
              <a:t>A witness who understands the work but is not an inventor or collaborator should sign and date each page</a:t>
            </a:r>
          </a:p>
          <a:p>
            <a:pPr marL="457200" indent="-457200">
              <a:spcBef>
                <a:spcPts val="1200"/>
              </a:spcBef>
              <a:buSzPct val="120000"/>
              <a:buFont typeface="Arial" charset="0"/>
              <a:buChar char="●"/>
            </a:pPr>
            <a:r>
              <a:rPr lang="en-US" sz="1800" dirty="0">
                <a:solidFill>
                  <a:schemeClr val="tx1"/>
                </a:solidFill>
              </a:rPr>
              <a:t>Bound notebook</a:t>
            </a:r>
          </a:p>
          <a:p>
            <a:pPr marL="457200" indent="-457200">
              <a:spcBef>
                <a:spcPts val="1200"/>
              </a:spcBef>
              <a:buSzPct val="120000"/>
              <a:buFont typeface="Arial" charset="0"/>
              <a:buChar char="●"/>
            </a:pPr>
            <a:r>
              <a:rPr lang="en-US" sz="1800" dirty="0">
                <a:solidFill>
                  <a:schemeClr val="tx1"/>
                </a:solidFill>
              </a:rPr>
              <a:t>Use pen</a:t>
            </a:r>
          </a:p>
          <a:p>
            <a:pPr marL="457200" indent="-457200">
              <a:spcBef>
                <a:spcPts val="1200"/>
              </a:spcBef>
              <a:buSzPct val="120000"/>
              <a:buFont typeface="Arial" charset="0"/>
              <a:buChar char="●"/>
            </a:pPr>
            <a:r>
              <a:rPr lang="en-US" sz="1800" dirty="0">
                <a:solidFill>
                  <a:schemeClr val="tx1"/>
                </a:solidFill>
              </a:rPr>
              <a:t>Write legibly</a:t>
            </a:r>
          </a:p>
          <a:p>
            <a:pPr marL="457200" indent="-457200">
              <a:spcBef>
                <a:spcPts val="1200"/>
              </a:spcBef>
              <a:buSzPct val="120000"/>
              <a:buFont typeface="Arial" charset="0"/>
              <a:buChar char="●"/>
            </a:pPr>
            <a:r>
              <a:rPr lang="en-US" sz="1800" dirty="0">
                <a:solidFill>
                  <a:schemeClr val="tx1"/>
                </a:solidFill>
              </a:rPr>
              <a:t>Cross out errors, do not erase</a:t>
            </a:r>
          </a:p>
          <a:p>
            <a:pPr marL="457200" indent="-457200">
              <a:spcBef>
                <a:spcPts val="1200"/>
              </a:spcBef>
              <a:buSzPct val="120000"/>
              <a:buFont typeface="Arial" charset="0"/>
              <a:buChar char="●"/>
            </a:pPr>
            <a:r>
              <a:rPr lang="en-US" sz="1800" dirty="0">
                <a:solidFill>
                  <a:schemeClr val="tx1"/>
                </a:solidFill>
              </a:rPr>
              <a:t>Consecutive entries – no empty spaces</a:t>
            </a:r>
          </a:p>
          <a:p>
            <a:pPr marL="457200" indent="-457200">
              <a:spcBef>
                <a:spcPts val="1200"/>
              </a:spcBef>
              <a:buSzPct val="120000"/>
              <a:buFont typeface="Arial" charset="0"/>
              <a:buChar char="●"/>
            </a:pPr>
            <a:r>
              <a:rPr lang="en-US" sz="1800" dirty="0">
                <a:solidFill>
                  <a:schemeClr val="tx1"/>
                </a:solidFill>
              </a:rPr>
              <a:t>Keep in safe location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93688"/>
            <a:ext cx="8610600" cy="1430337"/>
          </a:xfrm>
        </p:spPr>
        <p:txBody>
          <a:bodyPr/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Report your invention on the IR as thoroughly as possible.</a:t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600075" y="2147888"/>
            <a:ext cx="7581900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 marL="457200" indent="-457200">
              <a:lnSpc>
                <a:spcPct val="120000"/>
              </a:lnSpc>
              <a:buSzPct val="120000"/>
              <a:buFont typeface="Arial" charset="0"/>
              <a:buChar char="●"/>
            </a:pPr>
            <a:r>
              <a:rPr lang="en-US" sz="2000" dirty="0">
                <a:solidFill>
                  <a:schemeClr val="tx1"/>
                </a:solidFill>
              </a:rPr>
              <a:t>Attach data, slides, manuscripts, grants, agreements…</a:t>
            </a:r>
          </a:p>
          <a:p>
            <a:pPr marL="457200" indent="-457200">
              <a:lnSpc>
                <a:spcPct val="120000"/>
              </a:lnSpc>
              <a:buSzPct val="120000"/>
            </a:pPr>
            <a:endParaRPr lang="en-US" sz="20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120000"/>
              </a:lnSpc>
              <a:buSzPct val="120000"/>
              <a:buFont typeface="Arial" charset="0"/>
              <a:buChar char="●"/>
            </a:pPr>
            <a:r>
              <a:rPr lang="en-US" sz="2000" dirty="0">
                <a:solidFill>
                  <a:schemeClr val="tx1"/>
                </a:solidFill>
              </a:rPr>
              <a:t>Answer all questions and sign the IR</a:t>
            </a:r>
          </a:p>
        </p:txBody>
      </p:sp>
      <p:sp>
        <p:nvSpPr>
          <p:cNvPr id="20484" name="Text Box 12"/>
          <p:cNvSpPr txBox="1">
            <a:spLocks noChangeArrowheads="1"/>
          </p:cNvSpPr>
          <p:nvPr/>
        </p:nvSpPr>
        <p:spPr bwMode="auto">
          <a:xfrm>
            <a:off x="3429000" y="4010025"/>
            <a:ext cx="3063875" cy="40005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Evidence of conception</a:t>
            </a: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20485" name="Text Box 12"/>
          <p:cNvSpPr txBox="1">
            <a:spLocks noChangeArrowheads="1"/>
          </p:cNvSpPr>
          <p:nvPr/>
        </p:nvSpPr>
        <p:spPr bwMode="auto">
          <a:xfrm>
            <a:off x="3429000" y="4857750"/>
            <a:ext cx="4814888" cy="40005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Thorough patent and market analysis</a:t>
            </a:r>
            <a:endParaRPr lang="en-US" sz="2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04800" y="293688"/>
            <a:ext cx="8610600" cy="1306512"/>
          </a:xfrm>
        </p:spPr>
        <p:txBody>
          <a:bodyPr lIns="0"/>
          <a:lstStyle/>
          <a:p>
            <a:pPr marL="342900"/>
            <a:r>
              <a:rPr lang="en-US" sz="2400" dirty="0" smtClean="0"/>
              <a:t>Make us aware of any potential inventors as soon </a:t>
            </a:r>
            <a:br>
              <a:rPr lang="en-US" sz="2400" dirty="0" smtClean="0"/>
            </a:br>
            <a:r>
              <a:rPr lang="en-US" sz="2400" dirty="0" smtClean="0"/>
              <a:t>as possible.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885825" y="2473325"/>
            <a:ext cx="8091488" cy="3159125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 marL="457200" indent="-457200">
              <a:lnSpc>
                <a:spcPct val="120000"/>
              </a:lnSpc>
              <a:buSzPct val="120000"/>
              <a:buFont typeface="Arial" charset="0"/>
              <a:buChar char="●"/>
            </a:pPr>
            <a:r>
              <a:rPr lang="en-US" sz="2400" dirty="0">
                <a:solidFill>
                  <a:schemeClr val="tx1"/>
                </a:solidFill>
              </a:rPr>
              <a:t>Conception is key</a:t>
            </a:r>
          </a:p>
          <a:p>
            <a:pPr marL="457200" indent="-457200">
              <a:lnSpc>
                <a:spcPct val="120000"/>
              </a:lnSpc>
              <a:buSzPct val="120000"/>
              <a:buFont typeface="Arial" charset="0"/>
              <a:buChar char="●"/>
            </a:pPr>
            <a:endParaRPr lang="en-US" sz="24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120000"/>
              </a:lnSpc>
              <a:buSzPct val="120000"/>
              <a:buFont typeface="Arial" charset="0"/>
              <a:buChar char="●"/>
            </a:pPr>
            <a:r>
              <a:rPr lang="en-US" sz="2400" dirty="0">
                <a:solidFill>
                  <a:schemeClr val="tx1"/>
                </a:solidFill>
              </a:rPr>
              <a:t>Inventorship ≠ authorship</a:t>
            </a:r>
          </a:p>
          <a:p>
            <a:pPr marL="457200" indent="-457200">
              <a:lnSpc>
                <a:spcPct val="120000"/>
              </a:lnSpc>
              <a:buSzPct val="120000"/>
              <a:buFont typeface="Arial" charset="0"/>
              <a:buChar char="●"/>
            </a:pPr>
            <a:endParaRPr lang="en-US" sz="24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120000"/>
              </a:lnSpc>
              <a:buSzPct val="120000"/>
              <a:buFont typeface="Arial" charset="0"/>
              <a:buChar char="●"/>
            </a:pPr>
            <a:r>
              <a:rPr lang="en-US" sz="2400" dirty="0">
                <a:solidFill>
                  <a:schemeClr val="tx1"/>
                </a:solidFill>
              </a:rPr>
              <a:t>Outside legal counsel</a:t>
            </a:r>
          </a:p>
          <a:p>
            <a:pPr marL="742950" lvl="1" indent="-285750">
              <a:lnSpc>
                <a:spcPct val="120000"/>
              </a:lnSpc>
              <a:buSzPct val="120000"/>
              <a:buFont typeface="Arial" charset="0"/>
              <a:buChar char="●"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0" dirty="0">
                <a:solidFill>
                  <a:schemeClr val="tx1"/>
                </a:solidFill>
              </a:rPr>
              <a:t>independent </a:t>
            </a:r>
            <a:r>
              <a:rPr lang="en-US" sz="2400" b="0" u="sng" dirty="0">
                <a:solidFill>
                  <a:schemeClr val="tx1"/>
                </a:solidFill>
              </a:rPr>
              <a:t>good faith</a:t>
            </a:r>
            <a:r>
              <a:rPr lang="en-US" sz="2400" b="0" dirty="0">
                <a:solidFill>
                  <a:schemeClr val="tx1"/>
                </a:solidFill>
              </a:rPr>
              <a:t> analysis</a:t>
            </a:r>
          </a:p>
          <a:p>
            <a:pPr marL="457200" indent="-457200">
              <a:lnSpc>
                <a:spcPct val="120000"/>
              </a:lnSpc>
              <a:buSzPct val="120000"/>
              <a:buFont typeface="Arial" charset="0"/>
              <a:buChar char="●"/>
            </a:pP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21508" name="Text Box 12"/>
          <p:cNvSpPr txBox="1">
            <a:spLocks noChangeArrowheads="1"/>
          </p:cNvSpPr>
          <p:nvPr/>
        </p:nvSpPr>
        <p:spPr bwMode="auto">
          <a:xfrm>
            <a:off x="4899025" y="2019300"/>
            <a:ext cx="2376488" cy="4667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Avoid disputes</a:t>
            </a:r>
            <a:endParaRPr lang="en-US" sz="24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0"/>
          <a:lstStyle/>
          <a:p>
            <a:pPr marL="342900" eaLnBrk="1" hangingPunct="1"/>
            <a:r>
              <a:rPr lang="en-US" dirty="0" smtClean="0"/>
              <a:t>What does the Patent and Licensing Group do?</a:t>
            </a:r>
          </a:p>
        </p:txBody>
      </p:sp>
      <p:sp>
        <p:nvSpPr>
          <p:cNvPr id="5123" name="Text Box 8"/>
          <p:cNvSpPr txBox="1">
            <a:spLocks noChangeArrowheads="1"/>
          </p:cNvSpPr>
          <p:nvPr/>
        </p:nvSpPr>
        <p:spPr bwMode="auto">
          <a:xfrm>
            <a:off x="2819400" y="4724400"/>
            <a:ext cx="4535216" cy="132343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0" dirty="0">
                <a:solidFill>
                  <a:schemeClr val="tx1"/>
                </a:solidFill>
              </a:rPr>
              <a:t>►~220 new patent applications</a:t>
            </a:r>
          </a:p>
          <a:p>
            <a:r>
              <a:rPr lang="en-US" sz="1600" b="0" dirty="0">
                <a:solidFill>
                  <a:schemeClr val="tx1"/>
                </a:solidFill>
              </a:rPr>
              <a:t>►</a:t>
            </a:r>
            <a:r>
              <a:rPr lang="en-US" sz="1600" b="0" dirty="0" smtClean="0">
                <a:solidFill>
                  <a:schemeClr val="tx1"/>
                </a:solidFill>
              </a:rPr>
              <a:t>~50 </a:t>
            </a:r>
            <a:r>
              <a:rPr lang="en-US" sz="1600" b="0" dirty="0">
                <a:solidFill>
                  <a:schemeClr val="tx1"/>
                </a:solidFill>
              </a:rPr>
              <a:t>licenses and options </a:t>
            </a:r>
          </a:p>
          <a:p>
            <a:r>
              <a:rPr lang="en-US" sz="1600" b="0" dirty="0">
                <a:solidFill>
                  <a:schemeClr val="tx1"/>
                </a:solidFill>
              </a:rPr>
              <a:t>►</a:t>
            </a:r>
            <a:r>
              <a:rPr lang="en-US" sz="1600" b="0" dirty="0" smtClean="0">
                <a:solidFill>
                  <a:schemeClr val="tx1"/>
                </a:solidFill>
              </a:rPr>
              <a:t>~50 </a:t>
            </a:r>
            <a:r>
              <a:rPr lang="en-US" sz="1600" b="0" dirty="0">
                <a:solidFill>
                  <a:schemeClr val="tx1"/>
                </a:solidFill>
              </a:rPr>
              <a:t>industry-sponsored research agreements</a:t>
            </a:r>
          </a:p>
          <a:p>
            <a:r>
              <a:rPr lang="en-US" sz="1600" b="0" dirty="0">
                <a:solidFill>
                  <a:schemeClr val="tx1"/>
                </a:solidFill>
              </a:rPr>
              <a:t>►~</a:t>
            </a:r>
            <a:r>
              <a:rPr lang="en-US" sz="1600" b="0" dirty="0" smtClean="0">
                <a:solidFill>
                  <a:schemeClr val="tx1"/>
                </a:solidFill>
              </a:rPr>
              <a:t>15 start-ups</a:t>
            </a:r>
          </a:p>
          <a:p>
            <a:r>
              <a:rPr lang="en-US" sz="1600" b="0" dirty="0" smtClean="0">
                <a:solidFill>
                  <a:schemeClr val="tx1"/>
                </a:solidFill>
              </a:rPr>
              <a:t>►~135M in gross IP revenue</a:t>
            </a: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2895600" y="1524000"/>
            <a:ext cx="3079750" cy="584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Columbia </a:t>
            </a:r>
            <a:r>
              <a:rPr lang="en-US" sz="1600" dirty="0" smtClean="0">
                <a:solidFill>
                  <a:schemeClr val="tx1"/>
                </a:solidFill>
              </a:rPr>
              <a:t>Innovators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b="0" dirty="0">
                <a:solidFill>
                  <a:schemeClr val="tx1"/>
                </a:solidFill>
              </a:rPr>
              <a:t>~300 </a:t>
            </a:r>
            <a:r>
              <a:rPr lang="en-US" sz="1600" b="0" dirty="0" smtClean="0">
                <a:solidFill>
                  <a:schemeClr val="tx1"/>
                </a:solidFill>
              </a:rPr>
              <a:t>inventions/year</a:t>
            </a:r>
            <a:endParaRPr lang="en-US" sz="1600" b="0" dirty="0">
              <a:solidFill>
                <a:schemeClr val="tx1"/>
              </a:solidFill>
            </a:endParaRPr>
          </a:p>
        </p:txBody>
      </p:sp>
      <p:grpSp>
        <p:nvGrpSpPr>
          <p:cNvPr id="5125" name="Group 15"/>
          <p:cNvGrpSpPr>
            <a:grpSpLocks/>
          </p:cNvGrpSpPr>
          <p:nvPr/>
        </p:nvGrpSpPr>
        <p:grpSpPr bwMode="auto">
          <a:xfrm>
            <a:off x="838200" y="2819400"/>
            <a:ext cx="7467600" cy="719138"/>
            <a:chOff x="336" y="1872"/>
            <a:chExt cx="5149" cy="480"/>
          </a:xfrm>
        </p:grpSpPr>
        <p:sp>
          <p:nvSpPr>
            <p:cNvPr id="5133" name="Rectangle 6"/>
            <p:cNvSpPr>
              <a:spLocks noChangeArrowheads="1"/>
            </p:cNvSpPr>
            <p:nvPr/>
          </p:nvSpPr>
          <p:spPr bwMode="auto">
            <a:xfrm>
              <a:off x="336" y="1872"/>
              <a:ext cx="210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>
                <a:lnSpc>
                  <a:spcPct val="90000"/>
                </a:lnSpc>
                <a:spcBef>
                  <a:spcPct val="20000"/>
                </a:spcBef>
              </a:pPr>
              <a:r>
                <a:rPr lang="en-US" sz="1600" dirty="0">
                  <a:solidFill>
                    <a:schemeClr val="tx1"/>
                  </a:solidFill>
                </a:rPr>
                <a:t>Patent and Licensing Group</a:t>
              </a:r>
            </a:p>
            <a:p>
              <a:pPr marL="342900" indent="-342900" algn="ctr">
                <a:lnSpc>
                  <a:spcPct val="90000"/>
                </a:lnSpc>
                <a:spcBef>
                  <a:spcPct val="20000"/>
                </a:spcBef>
              </a:pPr>
              <a:r>
                <a:rPr lang="en-US" sz="1600" dirty="0">
                  <a:solidFill>
                    <a:schemeClr val="tx1"/>
                  </a:solidFill>
                </a:rPr>
                <a:t>(“PLG”)</a:t>
              </a:r>
            </a:p>
          </p:txBody>
        </p:sp>
        <p:sp>
          <p:nvSpPr>
            <p:cNvPr id="5134" name="Rectangle 7"/>
            <p:cNvSpPr>
              <a:spLocks noChangeArrowheads="1"/>
            </p:cNvSpPr>
            <p:nvPr/>
          </p:nvSpPr>
          <p:spPr bwMode="auto">
            <a:xfrm>
              <a:off x="3173" y="1872"/>
              <a:ext cx="231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>
                <a:lnSpc>
                  <a:spcPct val="90000"/>
                </a:lnSpc>
                <a:spcBef>
                  <a:spcPct val="20000"/>
                </a:spcBef>
              </a:pPr>
              <a:r>
                <a:rPr lang="en-US" sz="1600" dirty="0">
                  <a:solidFill>
                    <a:schemeClr val="tx1"/>
                  </a:solidFill>
                </a:rPr>
                <a:t>Columbia Technology Ventures</a:t>
              </a:r>
            </a:p>
            <a:p>
              <a:pPr marL="342900" indent="-342900" algn="ctr">
                <a:lnSpc>
                  <a:spcPct val="90000"/>
                </a:lnSpc>
                <a:spcBef>
                  <a:spcPct val="20000"/>
                </a:spcBef>
              </a:pPr>
              <a:r>
                <a:rPr lang="en-US" sz="1600" dirty="0">
                  <a:solidFill>
                    <a:schemeClr val="tx1"/>
                  </a:solidFill>
                </a:rPr>
                <a:t>(“Tech Ventures”)</a:t>
              </a:r>
            </a:p>
          </p:txBody>
        </p:sp>
      </p:grpSp>
      <p:sp>
        <p:nvSpPr>
          <p:cNvPr id="5126" name="Line 10"/>
          <p:cNvSpPr>
            <a:spLocks noChangeShapeType="1"/>
          </p:cNvSpPr>
          <p:nvPr/>
        </p:nvSpPr>
        <p:spPr bwMode="auto">
          <a:xfrm>
            <a:off x="4071938" y="3179763"/>
            <a:ext cx="695325" cy="0"/>
          </a:xfrm>
          <a:prstGeom prst="line">
            <a:avLst/>
          </a:prstGeom>
          <a:noFill/>
          <a:ln w="101600">
            <a:solidFill>
              <a:srgbClr val="3366FF"/>
            </a:solidFill>
            <a:round/>
            <a:headEnd type="triangle" w="med" len="sm"/>
            <a:tailEnd type="triangle" w="med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4419600" y="3429000"/>
            <a:ext cx="0" cy="1150938"/>
          </a:xfrm>
          <a:prstGeom prst="line">
            <a:avLst/>
          </a:prstGeom>
          <a:noFill/>
          <a:ln w="101600">
            <a:solidFill>
              <a:srgbClr val="3366FF"/>
            </a:solidFill>
            <a:round/>
            <a:headEnd type="none" w="med" len="sm"/>
            <a:tailEnd type="triangle" w="med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5128" name="Text Box 12"/>
          <p:cNvSpPr txBox="1">
            <a:spLocks noChangeArrowheads="1"/>
          </p:cNvSpPr>
          <p:nvPr/>
        </p:nvSpPr>
        <p:spPr bwMode="auto">
          <a:xfrm>
            <a:off x="381000" y="4191000"/>
            <a:ext cx="2408032" cy="33855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Outside </a:t>
            </a:r>
            <a:r>
              <a:rPr lang="en-US" sz="1600" dirty="0" smtClean="0">
                <a:solidFill>
                  <a:schemeClr val="tx1"/>
                </a:solidFill>
              </a:rPr>
              <a:t>Legal </a:t>
            </a:r>
            <a:r>
              <a:rPr lang="en-US" sz="1600" dirty="0">
                <a:solidFill>
                  <a:schemeClr val="tx1"/>
                </a:solidFill>
              </a:rPr>
              <a:t>Counsel</a:t>
            </a:r>
            <a:endParaRPr lang="en-US" sz="1600" b="0" dirty="0">
              <a:solidFill>
                <a:schemeClr val="tx1"/>
              </a:solidFill>
            </a:endParaRPr>
          </a:p>
        </p:txBody>
      </p:sp>
      <p:grpSp>
        <p:nvGrpSpPr>
          <p:cNvPr id="5129" name="Group 21"/>
          <p:cNvGrpSpPr>
            <a:grpSpLocks/>
          </p:cNvGrpSpPr>
          <p:nvPr/>
        </p:nvGrpSpPr>
        <p:grpSpPr bwMode="auto">
          <a:xfrm>
            <a:off x="3276600" y="2209800"/>
            <a:ext cx="2286000" cy="427038"/>
            <a:chOff x="3253794" y="2209800"/>
            <a:chExt cx="2286000" cy="427234"/>
          </a:xfrm>
        </p:grpSpPr>
        <p:sp>
          <p:nvSpPr>
            <p:cNvPr id="5131" name="Line 16"/>
            <p:cNvSpPr>
              <a:spLocks noChangeShapeType="1"/>
            </p:cNvSpPr>
            <p:nvPr/>
          </p:nvSpPr>
          <p:spPr bwMode="auto">
            <a:xfrm flipV="1">
              <a:off x="3253794" y="2209800"/>
              <a:ext cx="381000" cy="427234"/>
            </a:xfrm>
            <a:prstGeom prst="line">
              <a:avLst/>
            </a:prstGeom>
            <a:noFill/>
            <a:ln w="101600">
              <a:solidFill>
                <a:srgbClr val="3366FF"/>
              </a:solidFill>
              <a:round/>
              <a:headEnd type="triangle" w="med" len="sm"/>
              <a:tailEnd type="triangle" w="med" len="sm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32" name="Line 16"/>
            <p:cNvSpPr>
              <a:spLocks noChangeShapeType="1"/>
            </p:cNvSpPr>
            <p:nvPr/>
          </p:nvSpPr>
          <p:spPr bwMode="auto">
            <a:xfrm flipH="1" flipV="1">
              <a:off x="5158794" y="2209800"/>
              <a:ext cx="381000" cy="427234"/>
            </a:xfrm>
            <a:prstGeom prst="line">
              <a:avLst/>
            </a:prstGeom>
            <a:noFill/>
            <a:ln w="101600">
              <a:solidFill>
                <a:srgbClr val="3366FF"/>
              </a:solidFill>
              <a:round/>
              <a:headEnd type="triangle" w="med" len="sm"/>
              <a:tailEnd type="triangle" w="med" len="sm"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5130" name="Line 16"/>
          <p:cNvSpPr>
            <a:spLocks noChangeShapeType="1"/>
          </p:cNvSpPr>
          <p:nvPr/>
        </p:nvSpPr>
        <p:spPr bwMode="auto">
          <a:xfrm flipV="1">
            <a:off x="1600200" y="3657600"/>
            <a:ext cx="381000" cy="427038"/>
          </a:xfrm>
          <a:prstGeom prst="line">
            <a:avLst/>
          </a:prstGeom>
          <a:noFill/>
          <a:ln w="101600">
            <a:solidFill>
              <a:srgbClr val="3366FF"/>
            </a:solidFill>
            <a:round/>
            <a:headEnd type="triangle" w="med" len="sm"/>
            <a:tailEnd type="triangle" w="med" len="sm"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93688"/>
            <a:ext cx="8610600" cy="1668462"/>
          </a:xfrm>
        </p:spPr>
        <p:txBody>
          <a:bodyPr lIns="0"/>
          <a:lstStyle/>
          <a:p>
            <a:pPr marL="571500" indent="-571500" eaLnBrk="1" hangingPunct="1"/>
            <a:r>
              <a:rPr lang="en-US" sz="3200" dirty="0" smtClean="0"/>
              <a:t>	Focus on developing invention during the first 12 months after filing.</a:t>
            </a:r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933450" y="3286125"/>
            <a:ext cx="75438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lIns="0" tIns="45713" rIns="0" bIns="45713" anchor="b"/>
          <a:lstStyle/>
          <a:p>
            <a:endParaRPr lang="en-US" dirty="0"/>
          </a:p>
        </p:txBody>
      </p:sp>
      <p:sp>
        <p:nvSpPr>
          <p:cNvPr id="22532" name="Rectangle 7"/>
          <p:cNvSpPr>
            <a:spLocks noChangeArrowheads="1"/>
          </p:cNvSpPr>
          <p:nvPr/>
        </p:nvSpPr>
        <p:spPr bwMode="auto">
          <a:xfrm>
            <a:off x="4933950" y="2662238"/>
            <a:ext cx="74613" cy="7620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182F76"/>
              </a:gs>
            </a:gsLst>
            <a:path path="rect">
              <a:fillToRect l="100000" t="100000"/>
            </a:path>
          </a:gradFill>
          <a:ln w="9525" algn="ctr">
            <a:noFill/>
            <a:miter lim="800000"/>
            <a:headEnd/>
            <a:tailEnd/>
          </a:ln>
        </p:spPr>
        <p:txBody>
          <a:bodyPr wrap="none" lIns="0" tIns="45713" rIns="0" bIns="45713" anchor="ctr"/>
          <a:lstStyle/>
          <a:p>
            <a:endParaRPr lang="en-US" dirty="0"/>
          </a:p>
        </p:txBody>
      </p:sp>
      <p:sp>
        <p:nvSpPr>
          <p:cNvPr id="22533" name="Rectangle 8"/>
          <p:cNvSpPr>
            <a:spLocks noChangeArrowheads="1"/>
          </p:cNvSpPr>
          <p:nvPr/>
        </p:nvSpPr>
        <p:spPr bwMode="auto">
          <a:xfrm>
            <a:off x="8172450" y="2667000"/>
            <a:ext cx="76200" cy="7620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182F76"/>
              </a:gs>
            </a:gsLst>
            <a:path path="rect">
              <a:fillToRect l="100000" t="100000"/>
            </a:path>
          </a:gradFill>
          <a:ln w="9525" algn="ctr">
            <a:noFill/>
            <a:miter lim="800000"/>
            <a:headEnd/>
            <a:tailEnd/>
          </a:ln>
        </p:spPr>
        <p:txBody>
          <a:bodyPr wrap="none" lIns="0" tIns="45713" rIns="0" bIns="45713" anchor="ctr"/>
          <a:lstStyle/>
          <a:p>
            <a:endParaRPr lang="en-US" dirty="0"/>
          </a:p>
        </p:txBody>
      </p:sp>
      <p:sp>
        <p:nvSpPr>
          <p:cNvPr id="22534" name="Rectangle 9"/>
          <p:cNvSpPr>
            <a:spLocks noChangeArrowheads="1"/>
          </p:cNvSpPr>
          <p:nvPr/>
        </p:nvSpPr>
        <p:spPr bwMode="auto">
          <a:xfrm>
            <a:off x="1009650" y="3005138"/>
            <a:ext cx="5561013" cy="762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182F76"/>
              </a:gs>
            </a:gsLst>
            <a:path path="rect">
              <a:fillToRect l="100000" t="100000"/>
            </a:path>
          </a:gradFill>
          <a:ln w="9525" algn="ctr">
            <a:noFill/>
            <a:miter lim="800000"/>
            <a:headEnd/>
            <a:tailEnd/>
          </a:ln>
        </p:spPr>
        <p:txBody>
          <a:bodyPr wrap="none" lIns="0" tIns="45713" rIns="0" bIns="45713" anchor="ctr"/>
          <a:lstStyle/>
          <a:p>
            <a:endParaRPr lang="en-US" dirty="0"/>
          </a:p>
        </p:txBody>
      </p:sp>
      <p:sp>
        <p:nvSpPr>
          <p:cNvPr id="22535" name="Rectangle 5"/>
          <p:cNvSpPr>
            <a:spLocks noChangeArrowheads="1"/>
          </p:cNvSpPr>
          <p:nvPr/>
        </p:nvSpPr>
        <p:spPr bwMode="auto">
          <a:xfrm>
            <a:off x="514350" y="2230438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0 months</a:t>
            </a:r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22536" name="Rectangle 5"/>
          <p:cNvSpPr>
            <a:spLocks noChangeArrowheads="1"/>
          </p:cNvSpPr>
          <p:nvPr/>
        </p:nvSpPr>
        <p:spPr bwMode="auto">
          <a:xfrm>
            <a:off x="2228850" y="2230438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12</a:t>
            </a:r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22537" name="Rectangle 5"/>
          <p:cNvSpPr>
            <a:spLocks noChangeArrowheads="1"/>
          </p:cNvSpPr>
          <p:nvPr/>
        </p:nvSpPr>
        <p:spPr bwMode="auto">
          <a:xfrm>
            <a:off x="4629150" y="2230438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30/31</a:t>
            </a:r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22538" name="Rectangle 14"/>
          <p:cNvSpPr>
            <a:spLocks noChangeArrowheads="1"/>
          </p:cNvSpPr>
          <p:nvPr/>
        </p:nvSpPr>
        <p:spPr bwMode="auto">
          <a:xfrm>
            <a:off x="6692900" y="3005138"/>
            <a:ext cx="1524000" cy="762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182F76"/>
              </a:gs>
            </a:gsLst>
            <a:path path="rect">
              <a:fillToRect l="100000" t="100000"/>
            </a:path>
          </a:gradFill>
          <a:ln w="9525" algn="ctr">
            <a:noFill/>
            <a:miter lim="800000"/>
            <a:headEnd/>
            <a:tailEnd/>
          </a:ln>
        </p:spPr>
        <p:txBody>
          <a:bodyPr wrap="none" lIns="0" tIns="45713" rIns="0" bIns="45713" anchor="ctr"/>
          <a:lstStyle/>
          <a:p>
            <a:endParaRPr lang="en-US" dirty="0"/>
          </a:p>
        </p:txBody>
      </p:sp>
      <p:sp>
        <p:nvSpPr>
          <p:cNvPr id="22539" name="Rectangle 15"/>
          <p:cNvSpPr>
            <a:spLocks noChangeArrowheads="1"/>
          </p:cNvSpPr>
          <p:nvPr/>
        </p:nvSpPr>
        <p:spPr bwMode="auto">
          <a:xfrm rot="1937288">
            <a:off x="6496050" y="2895600"/>
            <a:ext cx="85725" cy="3048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182F76"/>
              </a:gs>
            </a:gsLst>
            <a:path path="rect">
              <a:fillToRect l="100000" t="100000"/>
            </a:path>
          </a:gradFill>
          <a:ln w="9525" algn="ctr">
            <a:noFill/>
            <a:miter lim="800000"/>
            <a:headEnd/>
            <a:tailEnd/>
          </a:ln>
        </p:spPr>
        <p:txBody>
          <a:bodyPr wrap="none" lIns="0" tIns="45713" rIns="0" bIns="45713" anchor="ctr"/>
          <a:lstStyle/>
          <a:p>
            <a:endParaRPr lang="en-US" dirty="0"/>
          </a:p>
        </p:txBody>
      </p:sp>
      <p:sp>
        <p:nvSpPr>
          <p:cNvPr id="22540" name="Rectangle 16"/>
          <p:cNvSpPr>
            <a:spLocks noChangeArrowheads="1"/>
          </p:cNvSpPr>
          <p:nvPr/>
        </p:nvSpPr>
        <p:spPr bwMode="auto">
          <a:xfrm rot="1937288">
            <a:off x="6616700" y="2892425"/>
            <a:ext cx="87313" cy="3048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182F76"/>
              </a:gs>
            </a:gsLst>
            <a:path path="rect">
              <a:fillToRect l="100000" t="100000"/>
            </a:path>
          </a:gradFill>
          <a:ln w="9525" algn="ctr">
            <a:noFill/>
            <a:miter lim="800000"/>
            <a:headEnd/>
            <a:tailEnd/>
          </a:ln>
        </p:spPr>
        <p:txBody>
          <a:bodyPr wrap="none" lIns="0" tIns="45713" rIns="0" bIns="45713" anchor="ctr"/>
          <a:lstStyle/>
          <a:p>
            <a:endParaRPr lang="en-US" dirty="0"/>
          </a:p>
        </p:txBody>
      </p:sp>
      <p:sp>
        <p:nvSpPr>
          <p:cNvPr id="22541" name="Text Box 35"/>
          <p:cNvSpPr txBox="1">
            <a:spLocks noChangeArrowheads="1"/>
          </p:cNvSpPr>
          <p:nvPr/>
        </p:nvSpPr>
        <p:spPr bwMode="auto">
          <a:xfrm>
            <a:off x="323850" y="3581400"/>
            <a:ext cx="137160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AvantGarde" pitchFamily="34" charset="0"/>
              </a:rPr>
              <a:t>Provisional</a:t>
            </a:r>
          </a:p>
        </p:txBody>
      </p:sp>
      <p:sp>
        <p:nvSpPr>
          <p:cNvPr id="22542" name="Text Box 35"/>
          <p:cNvSpPr txBox="1">
            <a:spLocks noChangeArrowheads="1"/>
          </p:cNvSpPr>
          <p:nvPr/>
        </p:nvSpPr>
        <p:spPr bwMode="auto">
          <a:xfrm>
            <a:off x="4286250" y="3581400"/>
            <a:ext cx="137160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AvantGarde" pitchFamily="34" charset="0"/>
              </a:rPr>
              <a:t>National stage</a:t>
            </a:r>
          </a:p>
        </p:txBody>
      </p:sp>
      <p:sp>
        <p:nvSpPr>
          <p:cNvPr id="22543" name="Text Box 35"/>
          <p:cNvSpPr txBox="1">
            <a:spLocks noChangeArrowheads="1"/>
          </p:cNvSpPr>
          <p:nvPr/>
        </p:nvSpPr>
        <p:spPr bwMode="auto">
          <a:xfrm>
            <a:off x="7791450" y="3581400"/>
            <a:ext cx="838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AvantGarde" pitchFamily="34" charset="0"/>
              </a:rPr>
              <a:t>Patent issues</a:t>
            </a:r>
          </a:p>
        </p:txBody>
      </p:sp>
      <p:sp>
        <p:nvSpPr>
          <p:cNvPr id="22544" name="Line 22"/>
          <p:cNvSpPr>
            <a:spLocks noChangeShapeType="1"/>
          </p:cNvSpPr>
          <p:nvPr/>
        </p:nvSpPr>
        <p:spPr bwMode="auto">
          <a:xfrm>
            <a:off x="1085850" y="3514725"/>
            <a:ext cx="0" cy="17526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45713" rIns="0" bIns="45713" anchor="b"/>
          <a:lstStyle/>
          <a:p>
            <a:endParaRPr lang="en-US" dirty="0"/>
          </a:p>
        </p:txBody>
      </p:sp>
      <p:sp>
        <p:nvSpPr>
          <p:cNvPr id="22545" name="Text Box 35"/>
          <p:cNvSpPr txBox="1">
            <a:spLocks noChangeArrowheads="1"/>
          </p:cNvSpPr>
          <p:nvPr/>
        </p:nvSpPr>
        <p:spPr bwMode="auto">
          <a:xfrm>
            <a:off x="1143000" y="4237038"/>
            <a:ext cx="3829050" cy="1758950"/>
          </a:xfrm>
          <a:prstGeom prst="rect">
            <a:avLst/>
          </a:prstGeom>
          <a:noFill/>
          <a:ln w="63500" algn="ctr">
            <a:solidFill>
              <a:srgbClr val="C00000"/>
            </a:solidFill>
            <a:miter lim="800000"/>
            <a:headEnd/>
            <a:tailEnd type="none" w="lg" len="lg"/>
          </a:ln>
        </p:spPr>
        <p:txBody>
          <a:bodyPr lIns="274320" tIns="182880" rIns="182880" bIns="2743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u="sng" dirty="0">
                <a:solidFill>
                  <a:schemeClr val="tx1"/>
                </a:solidFill>
                <a:latin typeface="AvantGarde" pitchFamily="34" charset="0"/>
              </a:rPr>
              <a:t>Critical</a:t>
            </a:r>
            <a:r>
              <a:rPr lang="en-US" sz="1800" dirty="0">
                <a:solidFill>
                  <a:schemeClr val="tx1"/>
                </a:solidFill>
                <a:latin typeface="AvantGarde" pitchFamily="34" charset="0"/>
              </a:rPr>
              <a:t> time period for data</a:t>
            </a:r>
          </a:p>
          <a:p>
            <a:pPr>
              <a:lnSpc>
                <a:spcPct val="150000"/>
              </a:lnSpc>
              <a:buSzPct val="120000"/>
              <a:buFont typeface="Arial" charset="0"/>
              <a:buChar char="●"/>
            </a:pPr>
            <a:r>
              <a:rPr lang="en-US" sz="1800" dirty="0">
                <a:solidFill>
                  <a:srgbClr val="000000"/>
                </a:solidFill>
              </a:rPr>
              <a:t>  support patentability</a:t>
            </a:r>
          </a:p>
          <a:p>
            <a:pPr>
              <a:lnSpc>
                <a:spcPct val="150000"/>
              </a:lnSpc>
              <a:buSzPct val="120000"/>
              <a:buFont typeface="Arial" charset="0"/>
              <a:buChar char="●"/>
            </a:pPr>
            <a:r>
              <a:rPr lang="en-US" sz="1800" dirty="0">
                <a:solidFill>
                  <a:srgbClr val="000000"/>
                </a:solidFill>
              </a:rPr>
              <a:t>  justify continued expense</a:t>
            </a:r>
          </a:p>
        </p:txBody>
      </p:sp>
      <p:sp>
        <p:nvSpPr>
          <p:cNvPr id="22546" name="Right Arrow 25"/>
          <p:cNvSpPr>
            <a:spLocks noChangeArrowheads="1"/>
          </p:cNvSpPr>
          <p:nvPr/>
        </p:nvSpPr>
        <p:spPr bwMode="auto">
          <a:xfrm>
            <a:off x="2460625" y="2844800"/>
            <a:ext cx="2501900" cy="381000"/>
          </a:xfrm>
          <a:prstGeom prst="rightArrow">
            <a:avLst>
              <a:gd name="adj1" fmla="val 50000"/>
              <a:gd name="adj2" fmla="val 86674"/>
            </a:avLst>
          </a:prstGeom>
          <a:solidFill>
            <a:srgbClr val="FF7171"/>
          </a:solidFill>
          <a:ln w="9525" algn="ctr">
            <a:noFill/>
            <a:round/>
            <a:headEnd/>
            <a:tailEnd/>
          </a:ln>
        </p:spPr>
        <p:txBody>
          <a:bodyPr lIns="0" tIns="45713" rIns="0" bIns="45713" anchor="b"/>
          <a:lstStyle/>
          <a:p>
            <a:endParaRPr lang="en-US" dirty="0"/>
          </a:p>
        </p:txBody>
      </p:sp>
      <p:sp>
        <p:nvSpPr>
          <p:cNvPr id="22547" name="Rectangle 29"/>
          <p:cNvSpPr>
            <a:spLocks noChangeArrowheads="1"/>
          </p:cNvSpPr>
          <p:nvPr/>
        </p:nvSpPr>
        <p:spPr bwMode="auto">
          <a:xfrm>
            <a:off x="1019175" y="2940050"/>
            <a:ext cx="1441450" cy="190500"/>
          </a:xfrm>
          <a:prstGeom prst="rect">
            <a:avLst/>
          </a:prstGeom>
          <a:solidFill>
            <a:srgbClr val="C00000"/>
          </a:solidFill>
          <a:ln w="9525" algn="ctr">
            <a:noFill/>
            <a:round/>
            <a:headEnd/>
            <a:tailEnd/>
          </a:ln>
        </p:spPr>
        <p:txBody>
          <a:bodyPr lIns="0" tIns="45713" rIns="0" bIns="45713" anchor="b"/>
          <a:lstStyle/>
          <a:p>
            <a:endParaRPr lang="en-US" dirty="0"/>
          </a:p>
        </p:txBody>
      </p:sp>
      <p:sp>
        <p:nvSpPr>
          <p:cNvPr id="22548" name="Rectangle 5"/>
          <p:cNvSpPr>
            <a:spLocks noChangeArrowheads="1"/>
          </p:cNvSpPr>
          <p:nvPr/>
        </p:nvSpPr>
        <p:spPr bwMode="auto">
          <a:xfrm>
            <a:off x="2419350" y="2662238"/>
            <a:ext cx="76200" cy="7620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182F76"/>
              </a:gs>
            </a:gsLst>
            <a:path path="rect">
              <a:fillToRect l="100000" t="100000"/>
            </a:path>
          </a:gradFill>
          <a:ln w="9525" algn="ctr">
            <a:noFill/>
            <a:miter lim="800000"/>
            <a:headEnd/>
            <a:tailEnd/>
          </a:ln>
        </p:spPr>
        <p:txBody>
          <a:bodyPr wrap="none" lIns="0" tIns="45713" rIns="0" bIns="45713" anchor="ctr"/>
          <a:lstStyle/>
          <a:p>
            <a:endParaRPr lang="en-US" dirty="0"/>
          </a:p>
        </p:txBody>
      </p:sp>
      <p:sp>
        <p:nvSpPr>
          <p:cNvPr id="22549" name="Rectangle 4"/>
          <p:cNvSpPr>
            <a:spLocks noChangeArrowheads="1"/>
          </p:cNvSpPr>
          <p:nvPr/>
        </p:nvSpPr>
        <p:spPr bwMode="auto">
          <a:xfrm>
            <a:off x="973138" y="2662238"/>
            <a:ext cx="74612" cy="7620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182F76"/>
              </a:gs>
            </a:gsLst>
            <a:path path="rect">
              <a:fillToRect l="100000" t="100000"/>
            </a:path>
          </a:gradFill>
          <a:ln w="9525" algn="ctr">
            <a:noFill/>
            <a:miter lim="800000"/>
            <a:headEnd/>
            <a:tailEnd/>
          </a:ln>
        </p:spPr>
        <p:txBody>
          <a:bodyPr wrap="none" lIns="0" tIns="45713" rIns="0" bIns="45713" anchor="ctr"/>
          <a:lstStyle/>
          <a:p>
            <a:endParaRPr lang="en-US" dirty="0"/>
          </a:p>
        </p:txBody>
      </p:sp>
      <p:sp>
        <p:nvSpPr>
          <p:cNvPr id="22550" name="Text Box 35"/>
          <p:cNvSpPr txBox="1">
            <a:spLocks noChangeArrowheads="1"/>
          </p:cNvSpPr>
          <p:nvPr/>
        </p:nvSpPr>
        <p:spPr bwMode="auto">
          <a:xfrm>
            <a:off x="5989638" y="2417763"/>
            <a:ext cx="13716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AvantGarde" pitchFamily="34" charset="0"/>
              </a:rPr>
              <a:t>Prosecution</a:t>
            </a:r>
          </a:p>
        </p:txBody>
      </p:sp>
      <p:sp>
        <p:nvSpPr>
          <p:cNvPr id="22551" name="Text Box 35"/>
          <p:cNvSpPr txBox="1">
            <a:spLocks noChangeArrowheads="1"/>
          </p:cNvSpPr>
          <p:nvPr/>
        </p:nvSpPr>
        <p:spPr bwMode="auto">
          <a:xfrm>
            <a:off x="1771650" y="3581400"/>
            <a:ext cx="1371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vantGarde" pitchFamily="34" charset="0"/>
              </a:rPr>
              <a:t>“Full” 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AvantGarde" pitchFamily="34" charset="0"/>
              </a:rPr>
              <a:t>International</a:t>
            </a:r>
          </a:p>
        </p:txBody>
      </p:sp>
      <p:sp>
        <p:nvSpPr>
          <p:cNvPr id="22552" name="Rectangle 5"/>
          <p:cNvSpPr>
            <a:spLocks noChangeArrowheads="1"/>
          </p:cNvSpPr>
          <p:nvPr/>
        </p:nvSpPr>
        <p:spPr bwMode="auto">
          <a:xfrm>
            <a:off x="7637463" y="2230438"/>
            <a:ext cx="1076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4-6 years</a:t>
            </a:r>
            <a:endParaRPr lang="en-US" sz="14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304800" y="293688"/>
            <a:ext cx="8610600" cy="1306512"/>
          </a:xfrm>
        </p:spPr>
        <p:txBody>
          <a:bodyPr lIns="0"/>
          <a:lstStyle/>
          <a:p>
            <a:pPr marL="342900"/>
            <a:r>
              <a:rPr lang="en-US" sz="2400" dirty="0" smtClean="0"/>
              <a:t>Challenges of obtaining the necessary information:</a:t>
            </a:r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904875" y="1636713"/>
            <a:ext cx="7029450" cy="4184650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 marL="457200" indent="-457200">
              <a:spcBef>
                <a:spcPct val="50000"/>
              </a:spcBef>
            </a:pPr>
            <a:endParaRPr lang="en-US" sz="18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120000"/>
              </a:lnSpc>
              <a:buSzPct val="120000"/>
              <a:buFont typeface="Arial" charset="0"/>
              <a:buChar char="●"/>
            </a:pPr>
            <a:r>
              <a:rPr lang="en-US" sz="1600" dirty="0">
                <a:solidFill>
                  <a:schemeClr val="tx1"/>
                </a:solidFill>
              </a:rPr>
              <a:t>Very quick 12 months</a:t>
            </a:r>
          </a:p>
          <a:p>
            <a:pPr marL="457200" indent="-457200">
              <a:lnSpc>
                <a:spcPct val="120000"/>
              </a:lnSpc>
              <a:buSzPct val="120000"/>
              <a:buFont typeface="Arial" charset="0"/>
              <a:buChar char="●"/>
            </a:pPr>
            <a:endParaRPr lang="en-US" sz="16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120000"/>
              </a:lnSpc>
              <a:buSzPct val="120000"/>
              <a:buFont typeface="Arial" charset="0"/>
              <a:buChar char="●"/>
            </a:pPr>
            <a:r>
              <a:rPr lang="en-US" sz="1600" dirty="0">
                <a:solidFill>
                  <a:schemeClr val="tx1"/>
                </a:solidFill>
              </a:rPr>
              <a:t>Identifying the information</a:t>
            </a:r>
          </a:p>
          <a:p>
            <a:pPr marL="1143000" lvl="2" indent="-228600">
              <a:lnSpc>
                <a:spcPct val="120000"/>
              </a:lnSpc>
              <a:buSzPct val="120000"/>
              <a:buFont typeface="Arial" charset="0"/>
              <a:buChar char="●"/>
            </a:pPr>
            <a:r>
              <a:rPr lang="en-US" sz="1600" b="0" dirty="0">
                <a:solidFill>
                  <a:schemeClr val="tx1"/>
                </a:solidFill>
              </a:rPr>
              <a:t>Tech Ventures and PLG</a:t>
            </a:r>
          </a:p>
          <a:p>
            <a:pPr marL="1143000" lvl="2" indent="-228600">
              <a:lnSpc>
                <a:spcPct val="120000"/>
              </a:lnSpc>
              <a:buSzPct val="120000"/>
              <a:buFont typeface="Arial" charset="0"/>
              <a:buChar char="●"/>
            </a:pPr>
            <a:r>
              <a:rPr lang="en-US" sz="1600" b="0" dirty="0">
                <a:solidFill>
                  <a:schemeClr val="tx1"/>
                </a:solidFill>
              </a:rPr>
              <a:t>Potential licensees</a:t>
            </a:r>
          </a:p>
          <a:p>
            <a:pPr marL="1143000" lvl="2" indent="-228600">
              <a:lnSpc>
                <a:spcPct val="120000"/>
              </a:lnSpc>
              <a:buSzPct val="120000"/>
              <a:buFont typeface="Arial" charset="0"/>
              <a:buNone/>
            </a:pPr>
            <a:endParaRPr lang="en-US" sz="1600" b="0" dirty="0">
              <a:solidFill>
                <a:schemeClr val="tx1"/>
              </a:solidFill>
            </a:endParaRPr>
          </a:p>
          <a:p>
            <a:pPr marL="457200" indent="-457200">
              <a:lnSpc>
                <a:spcPct val="120000"/>
              </a:lnSpc>
              <a:buSzPct val="120000"/>
              <a:buFont typeface="Arial" charset="0"/>
              <a:buChar char="●"/>
            </a:pPr>
            <a:r>
              <a:rPr lang="en-US" sz="1600" dirty="0">
                <a:solidFill>
                  <a:schemeClr val="tx1"/>
                </a:solidFill>
              </a:rPr>
              <a:t>May not be scientifically interesting</a:t>
            </a:r>
          </a:p>
          <a:p>
            <a:pPr marL="1143000" lvl="2" indent="-228600">
              <a:lnSpc>
                <a:spcPct val="120000"/>
              </a:lnSpc>
              <a:buSzPct val="120000"/>
              <a:buFont typeface="Arial" charset="0"/>
              <a:buChar char="●"/>
            </a:pPr>
            <a:r>
              <a:rPr lang="en-US" sz="1600" b="0" dirty="0">
                <a:solidFill>
                  <a:schemeClr val="tx1"/>
                </a:solidFill>
              </a:rPr>
              <a:t>Collaboration</a:t>
            </a:r>
          </a:p>
          <a:p>
            <a:pPr marL="1143000" lvl="2" indent="-228600">
              <a:lnSpc>
                <a:spcPct val="120000"/>
              </a:lnSpc>
              <a:buSzPct val="120000"/>
              <a:buFont typeface="Arial" charset="0"/>
              <a:buNone/>
            </a:pPr>
            <a:endParaRPr lang="en-US" sz="1600" b="0" dirty="0">
              <a:solidFill>
                <a:schemeClr val="tx1"/>
              </a:solidFill>
            </a:endParaRPr>
          </a:p>
          <a:p>
            <a:pPr marL="457200" indent="-457200">
              <a:lnSpc>
                <a:spcPct val="120000"/>
              </a:lnSpc>
              <a:buSzPct val="120000"/>
              <a:buFont typeface="Arial" charset="0"/>
              <a:buChar char="●"/>
            </a:pPr>
            <a:r>
              <a:rPr lang="en-US" sz="1600" dirty="0">
                <a:solidFill>
                  <a:schemeClr val="tx1"/>
                </a:solidFill>
              </a:rPr>
              <a:t>Money</a:t>
            </a:r>
          </a:p>
          <a:p>
            <a:pPr marL="1143000" lvl="2" indent="-228600">
              <a:lnSpc>
                <a:spcPct val="120000"/>
              </a:lnSpc>
              <a:buSzPct val="120000"/>
              <a:buFont typeface="Arial" charset="0"/>
              <a:buChar char="●"/>
            </a:pPr>
            <a:r>
              <a:rPr lang="en-US" sz="1600" b="0" dirty="0">
                <a:solidFill>
                  <a:schemeClr val="tx1"/>
                </a:solidFill>
              </a:rPr>
              <a:t>Sponsored Research Agreements</a:t>
            </a:r>
          </a:p>
          <a:p>
            <a:pPr marL="1143000" lvl="2" indent="-228600">
              <a:lnSpc>
                <a:spcPct val="120000"/>
              </a:lnSpc>
              <a:buSzPct val="120000"/>
              <a:buFont typeface="Arial" charset="0"/>
              <a:buChar char="●"/>
            </a:pPr>
            <a:r>
              <a:rPr lang="en-US" sz="1600" b="0" dirty="0">
                <a:solidFill>
                  <a:schemeClr val="tx1"/>
                </a:solidFill>
              </a:rPr>
              <a:t>Collaboration</a:t>
            </a:r>
          </a:p>
          <a:p>
            <a:pPr marL="1143000" lvl="2" indent="-228600">
              <a:lnSpc>
                <a:spcPct val="120000"/>
              </a:lnSpc>
              <a:buSzPct val="120000"/>
              <a:buFont typeface="Arial" charset="0"/>
              <a:buChar char="●"/>
            </a:pPr>
            <a:r>
              <a:rPr lang="en-US" sz="1600" b="0" dirty="0">
                <a:solidFill>
                  <a:schemeClr val="tx1"/>
                </a:solidFill>
              </a:rPr>
              <a:t>Alternative funding sources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93688"/>
            <a:ext cx="8610600" cy="5659437"/>
          </a:xfrm>
        </p:spPr>
        <p:txBody>
          <a:bodyPr lIns="0"/>
          <a:lstStyle/>
          <a:p>
            <a:pPr marL="342900" eaLnBrk="1" hangingPunct="1">
              <a:tabLst>
                <a:tab pos="857250" algn="l"/>
                <a:tab pos="1485900" algn="l"/>
              </a:tabLst>
            </a:pPr>
            <a:r>
              <a:rPr lang="en-US" dirty="0" smtClean="0"/>
              <a:t>Take home message: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sz="4000" dirty="0" smtClean="0"/>
              <a:t>“Timing is everything”</a:t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(1) Contact Tech Ventures and submit an 	Invention Report (IR) as soon as possible.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(2) Focus on developing invention during </a:t>
            </a:r>
            <a:br>
              <a:rPr lang="en-US" dirty="0" smtClean="0"/>
            </a:br>
            <a:r>
              <a:rPr lang="en-US" dirty="0" smtClean="0"/>
              <a:t>	the first 12 months after filing.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4579" name="Text Box 12"/>
          <p:cNvSpPr txBox="1">
            <a:spLocks noChangeArrowheads="1"/>
          </p:cNvSpPr>
          <p:nvPr/>
        </p:nvSpPr>
        <p:spPr bwMode="auto">
          <a:xfrm>
            <a:off x="4419600" y="5133975"/>
            <a:ext cx="4092575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tx1"/>
                </a:solidFill>
              </a:rPr>
              <a:t>email </a:t>
            </a:r>
            <a:r>
              <a:rPr lang="en-US" sz="2000" b="0" dirty="0">
                <a:solidFill>
                  <a:srgbClr val="0066FF"/>
                </a:solidFill>
              </a:rPr>
              <a:t>techventures@columbia.edu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93688"/>
            <a:ext cx="8610600" cy="5659437"/>
          </a:xfrm>
          <a:solidFill>
            <a:schemeClr val="bg1"/>
          </a:solidFill>
        </p:spPr>
        <p:txBody>
          <a:bodyPr lIns="0"/>
          <a:lstStyle/>
          <a:p>
            <a:pPr algn="ctr" eaLnBrk="1" hangingPunct="1"/>
            <a:r>
              <a:rPr lang="en-US" sz="1800" dirty="0" smtClean="0">
                <a:solidFill>
                  <a:schemeClr val="tx1"/>
                </a:solidFill>
              </a:rPr>
              <a:t>To receive a copy of this presentation or if you have 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any questions or comments, please contact: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Gonzalo Merino at </a:t>
            </a:r>
            <a:r>
              <a:rPr lang="en-US" dirty="0" smtClean="0">
                <a:solidFill>
                  <a:srgbClr val="0066FF"/>
                </a:solidFill>
              </a:rPr>
              <a:t>gm@gc.columbia.edu</a:t>
            </a:r>
            <a:br>
              <a:rPr lang="en-US" dirty="0" smtClean="0">
                <a:solidFill>
                  <a:srgbClr val="0066FF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3600" i="1" dirty="0" smtClean="0">
                <a:solidFill>
                  <a:schemeClr val="tx1"/>
                </a:solidFill>
              </a:rPr>
              <a:t>Thank You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0"/>
          <a:lstStyle/>
          <a:p>
            <a:pPr marL="342900" eaLnBrk="1" hangingPunct="1"/>
            <a:r>
              <a:rPr lang="en-US" dirty="0" smtClean="0"/>
              <a:t>Overview: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3425" y="1828800"/>
            <a:ext cx="7886700" cy="36004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04800" indent="-304800" eaLnBrk="1" hangingPunct="1">
              <a:buFontTx/>
              <a:buAutoNum type="arabicPeriod"/>
            </a:pPr>
            <a:r>
              <a:rPr lang="en-US" sz="2400" dirty="0" smtClean="0"/>
              <a:t>What is a patent?</a:t>
            </a:r>
          </a:p>
          <a:p>
            <a:pPr marL="304800" indent="-304800" eaLnBrk="1" hangingPunct="1">
              <a:buFontTx/>
              <a:buAutoNum type="arabicPeriod"/>
            </a:pPr>
            <a:endParaRPr lang="en-US" sz="2400" dirty="0" smtClean="0"/>
          </a:p>
          <a:p>
            <a:pPr marL="304800" indent="-304800" eaLnBrk="1" hangingPunct="1">
              <a:buFontTx/>
              <a:buAutoNum type="arabicPeriod"/>
            </a:pPr>
            <a:r>
              <a:rPr lang="en-US" sz="2400" dirty="0" smtClean="0"/>
              <a:t>How do I get a patent?</a:t>
            </a:r>
          </a:p>
          <a:p>
            <a:pPr marL="304800" indent="-304800" eaLnBrk="1" hangingPunct="1">
              <a:buFontTx/>
              <a:buAutoNum type="arabicPeriod"/>
            </a:pPr>
            <a:endParaRPr lang="en-US" sz="2400" dirty="0" smtClean="0"/>
          </a:p>
          <a:p>
            <a:pPr marL="304800" indent="-304800" eaLnBrk="1" hangingPunct="1">
              <a:buFontTx/>
              <a:buAutoNum type="arabicPeriod"/>
            </a:pPr>
            <a:r>
              <a:rPr lang="en-US" sz="2400" dirty="0" smtClean="0"/>
              <a:t>What can I do to give my biotech invention the best chance of being patented and becoming a commercial product or service?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0"/>
          <a:lstStyle/>
          <a:p>
            <a:pPr marL="342900" eaLnBrk="1" hangingPunct="1"/>
            <a:r>
              <a:rPr lang="en-US" dirty="0" smtClean="0"/>
              <a:t>What is a patent?</a:t>
            </a:r>
          </a:p>
        </p:txBody>
      </p: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577850" y="1800225"/>
            <a:ext cx="8280400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1" rIns="91422" bIns="45711">
            <a:spAutoFit/>
          </a:bodyPr>
          <a:lstStyle/>
          <a:p>
            <a:pPr algn="just">
              <a:buSzPct val="120000"/>
              <a:buFont typeface="Arial" charset="0"/>
              <a:buChar char="●"/>
              <a:tabLst>
                <a:tab pos="342900" algn="l"/>
              </a:tabLst>
            </a:pPr>
            <a:r>
              <a:rPr lang="en-US" sz="2000" dirty="0">
                <a:solidFill>
                  <a:schemeClr val="tx1"/>
                </a:solidFill>
              </a:rPr>
              <a:t>  	</a:t>
            </a:r>
            <a:r>
              <a:rPr lang="en-US" sz="2000" u="sng" dirty="0">
                <a:solidFill>
                  <a:schemeClr val="tx1"/>
                </a:solidFill>
              </a:rPr>
              <a:t>Exclusive</a:t>
            </a:r>
            <a:r>
              <a:rPr lang="en-US" sz="2000" dirty="0">
                <a:solidFill>
                  <a:schemeClr val="tx1"/>
                </a:solidFill>
              </a:rPr>
              <a:t> right in exchange for disclosing an invention</a:t>
            </a:r>
          </a:p>
          <a:p>
            <a:pPr algn="just">
              <a:buSzPct val="120000"/>
              <a:buFont typeface="Arial" charset="0"/>
              <a:buChar char="●"/>
              <a:tabLst>
                <a:tab pos="342900" algn="l"/>
              </a:tabLst>
            </a:pPr>
            <a:endParaRPr lang="en-US" sz="2000" dirty="0">
              <a:solidFill>
                <a:schemeClr val="tx1"/>
              </a:solidFill>
            </a:endParaRPr>
          </a:p>
          <a:p>
            <a:pPr marL="742950" lvl="1" indent="-285750" algn="just">
              <a:buSzPct val="120000"/>
              <a:buFont typeface="Arial" charset="0"/>
              <a:buChar char="●"/>
              <a:tabLst>
                <a:tab pos="342900" algn="l"/>
              </a:tabLst>
            </a:pPr>
            <a:r>
              <a:rPr lang="en-US" sz="2000" dirty="0">
                <a:solidFill>
                  <a:schemeClr val="tx1"/>
                </a:solidFill>
              </a:rPr>
              <a:t>U.S. Constitution</a:t>
            </a:r>
          </a:p>
          <a:p>
            <a:pPr marL="742950" lvl="1" indent="-285750" algn="just">
              <a:buSzPct val="120000"/>
              <a:buFont typeface="Arial" charset="0"/>
              <a:buNone/>
              <a:tabLst>
                <a:tab pos="342900" algn="l"/>
              </a:tabLst>
            </a:pPr>
            <a:endParaRPr lang="en-US" sz="1800" dirty="0">
              <a:solidFill>
                <a:schemeClr val="tx1"/>
              </a:solidFill>
            </a:endParaRPr>
          </a:p>
          <a:p>
            <a:pPr lvl="2" algn="just">
              <a:buSzPct val="120000"/>
              <a:buFont typeface="Arial" charset="0"/>
              <a:buNone/>
              <a:tabLst>
                <a:tab pos="342900" algn="l"/>
              </a:tabLst>
            </a:pPr>
            <a:r>
              <a:rPr lang="en-US" sz="1800" b="0" dirty="0">
                <a:solidFill>
                  <a:schemeClr val="tx1"/>
                </a:solidFill>
              </a:rPr>
              <a:t>The Congress shall have the power ... [t]o promote the </a:t>
            </a:r>
          </a:p>
          <a:p>
            <a:pPr lvl="2" algn="just">
              <a:buSzPct val="120000"/>
              <a:buFont typeface="Arial" charset="0"/>
              <a:buNone/>
              <a:tabLst>
                <a:tab pos="342900" algn="l"/>
              </a:tabLst>
            </a:pPr>
            <a:r>
              <a:rPr lang="en-US" sz="1800" b="0" dirty="0">
                <a:solidFill>
                  <a:schemeClr val="tx1"/>
                </a:solidFill>
              </a:rPr>
              <a:t>Progress of Science and useful Arts, by securing for limited </a:t>
            </a:r>
          </a:p>
          <a:p>
            <a:pPr lvl="2" algn="just">
              <a:buSzPct val="120000"/>
              <a:buFont typeface="Arial" charset="0"/>
              <a:buNone/>
              <a:tabLst>
                <a:tab pos="342900" algn="l"/>
              </a:tabLst>
            </a:pPr>
            <a:r>
              <a:rPr lang="en-US" sz="1800" b="0" dirty="0">
                <a:solidFill>
                  <a:schemeClr val="tx1"/>
                </a:solidFill>
              </a:rPr>
              <a:t>Times to Authors and Inventors the exclusive Right to their </a:t>
            </a:r>
          </a:p>
          <a:p>
            <a:pPr lvl="2" algn="just">
              <a:buSzPct val="120000"/>
              <a:buFont typeface="Arial" charset="0"/>
              <a:buNone/>
              <a:tabLst>
                <a:tab pos="342900" algn="l"/>
              </a:tabLst>
            </a:pPr>
            <a:r>
              <a:rPr lang="en-US" sz="1800" b="0" dirty="0">
                <a:solidFill>
                  <a:schemeClr val="tx1"/>
                </a:solidFill>
              </a:rPr>
              <a:t>respective Writings and Discoveries.</a:t>
            </a:r>
          </a:p>
          <a:p>
            <a:pPr algn="just">
              <a:buSzPct val="120000"/>
              <a:buFont typeface="Arial" charset="0"/>
              <a:buNone/>
              <a:tabLst>
                <a:tab pos="342900" algn="l"/>
              </a:tabLst>
            </a:pPr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pPr algn="just">
              <a:buSzPct val="120000"/>
              <a:buFont typeface="Arial" charset="0"/>
              <a:buChar char="●"/>
              <a:tabLst>
                <a:tab pos="342900" algn="l"/>
              </a:tabLst>
            </a:pPr>
            <a:r>
              <a:rPr lang="en-US" sz="2000" dirty="0">
                <a:solidFill>
                  <a:schemeClr val="tx1"/>
                </a:solidFill>
              </a:rPr>
              <a:t>	Available in most countries</a:t>
            </a:r>
          </a:p>
          <a:p>
            <a:pPr algn="just">
              <a:buSzPct val="120000"/>
              <a:buFont typeface="Arial" charset="0"/>
              <a:buChar char="●"/>
              <a:tabLst>
                <a:tab pos="342900" algn="l"/>
              </a:tabLst>
            </a:pPr>
            <a:endParaRPr lang="en-US" sz="2000" dirty="0">
              <a:solidFill>
                <a:schemeClr val="tx1"/>
              </a:solidFill>
            </a:endParaRPr>
          </a:p>
          <a:p>
            <a:pPr algn="just">
              <a:buSzPct val="120000"/>
              <a:buFont typeface="Arial" charset="0"/>
              <a:buChar char="●"/>
              <a:tabLst>
                <a:tab pos="342900" algn="l"/>
              </a:tabLst>
            </a:pPr>
            <a:r>
              <a:rPr lang="en-US" sz="2000" dirty="0">
                <a:solidFill>
                  <a:schemeClr val="tx1"/>
                </a:solidFill>
              </a:rPr>
              <a:t>	Limited temporally and geographically</a:t>
            </a:r>
          </a:p>
          <a:p>
            <a:pPr algn="just">
              <a:tabLst>
                <a:tab pos="342900" algn="l"/>
              </a:tabLst>
            </a:pPr>
            <a:endParaRPr lang="en-US" sz="2000" dirty="0">
              <a:solidFill>
                <a:schemeClr val="tx1"/>
              </a:solidFill>
            </a:endParaRPr>
          </a:p>
          <a:p>
            <a:pPr algn="just">
              <a:tabLst>
                <a:tab pos="342900" algn="l"/>
              </a:tabLst>
            </a:pPr>
            <a:r>
              <a:rPr lang="en-US" sz="1700" b="0" dirty="0">
                <a:solidFill>
                  <a:schemeClr val="tx1"/>
                </a:solidFill>
              </a:rPr>
              <a:t>       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0"/>
          <a:lstStyle/>
          <a:p>
            <a:pPr marL="342900" eaLnBrk="1" hangingPunct="1"/>
            <a:r>
              <a:rPr lang="en-US" dirty="0" smtClean="0"/>
              <a:t>What are the requirements for a patent?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914400" y="1600200"/>
            <a:ext cx="721995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1" rIns="91422" bIns="45711">
            <a:spAutoFit/>
          </a:bodyPr>
          <a:lstStyle/>
          <a:p>
            <a:pPr indent="457200">
              <a:buSzPct val="120000"/>
              <a:buFont typeface="Arial" charset="0"/>
              <a:buChar char="●"/>
            </a:pPr>
            <a:r>
              <a:rPr lang="en-US" sz="1900" dirty="0">
                <a:solidFill>
                  <a:schemeClr val="tx1"/>
                </a:solidFill>
              </a:rPr>
              <a:t>Patentable subject matter</a:t>
            </a:r>
          </a:p>
          <a:p>
            <a:pPr indent="457200">
              <a:buSzPct val="120000"/>
            </a:pPr>
            <a:endParaRPr lang="en-US" sz="1900" b="0" dirty="0">
              <a:solidFill>
                <a:schemeClr val="tx1"/>
              </a:solidFill>
            </a:endParaRPr>
          </a:p>
          <a:p>
            <a:pPr indent="457200">
              <a:buSzPct val="120000"/>
              <a:buFont typeface="Arial" charset="0"/>
              <a:buChar char="●"/>
            </a:pPr>
            <a:r>
              <a:rPr lang="en-US" sz="1900" dirty="0">
                <a:solidFill>
                  <a:schemeClr val="tx1"/>
                </a:solidFill>
              </a:rPr>
              <a:t>Useful </a:t>
            </a:r>
          </a:p>
          <a:p>
            <a:pPr indent="457200">
              <a:buSzPct val="120000"/>
            </a:pPr>
            <a:endParaRPr lang="en-US" sz="1900" b="0" dirty="0">
              <a:solidFill>
                <a:schemeClr val="tx1"/>
              </a:solidFill>
            </a:endParaRPr>
          </a:p>
          <a:p>
            <a:pPr indent="457200">
              <a:buSzPct val="120000"/>
              <a:buFont typeface="Arial" charset="0"/>
              <a:buChar char="●"/>
            </a:pPr>
            <a:r>
              <a:rPr lang="en-US" sz="1900" dirty="0">
                <a:solidFill>
                  <a:schemeClr val="tx1"/>
                </a:solidFill>
              </a:rPr>
              <a:t>Novel </a:t>
            </a:r>
          </a:p>
          <a:p>
            <a:pPr marL="857250" lvl="1" indent="-285750">
              <a:buSzPct val="120000"/>
              <a:buFont typeface="Arial" charset="0"/>
              <a:buChar char="●"/>
            </a:pPr>
            <a:r>
              <a:rPr lang="en-US" sz="1900" b="0" dirty="0">
                <a:solidFill>
                  <a:schemeClr val="tx1"/>
                </a:solidFill>
              </a:rPr>
              <a:t>“new”- same thing did not exist</a:t>
            </a:r>
          </a:p>
          <a:p>
            <a:pPr indent="457200">
              <a:buSzPct val="120000"/>
              <a:buFont typeface="Arial" charset="0"/>
              <a:buChar char="●"/>
            </a:pPr>
            <a:endParaRPr lang="en-US" sz="1900" b="0" dirty="0">
              <a:solidFill>
                <a:schemeClr val="tx1"/>
              </a:solidFill>
            </a:endParaRPr>
          </a:p>
          <a:p>
            <a:pPr indent="457200" eaLnBrk="0" hangingPunct="0">
              <a:buSzPct val="120000"/>
              <a:buFont typeface="Arial" charset="0"/>
              <a:buChar char="●"/>
            </a:pPr>
            <a:r>
              <a:rPr lang="en-US" sz="1900" dirty="0">
                <a:solidFill>
                  <a:schemeClr val="tx1"/>
                </a:solidFill>
              </a:rPr>
              <a:t>Non-obvious</a:t>
            </a:r>
          </a:p>
          <a:p>
            <a:pPr marL="857250" lvl="1" indent="-285750" eaLnBrk="0" hangingPunct="0">
              <a:buSzPct val="120000"/>
              <a:buFont typeface="Arial" charset="0"/>
              <a:buChar char="●"/>
            </a:pPr>
            <a:r>
              <a:rPr lang="en-US" sz="1900" b="0" dirty="0">
                <a:solidFill>
                  <a:schemeClr val="tx1"/>
                </a:solidFill>
              </a:rPr>
              <a:t>a person having ordinary skill in the art </a:t>
            </a:r>
          </a:p>
          <a:p>
            <a:pPr marL="857250" lvl="1" indent="-285750" eaLnBrk="0" hangingPunct="0">
              <a:buSzPct val="120000"/>
            </a:pPr>
            <a:r>
              <a:rPr lang="en-US" sz="1900" b="0" dirty="0">
                <a:solidFill>
                  <a:schemeClr val="tx1"/>
                </a:solidFill>
              </a:rPr>
              <a:t>	would not come up with the invention </a:t>
            </a:r>
          </a:p>
          <a:p>
            <a:pPr marL="857250" lvl="1" indent="-285750" eaLnBrk="0" hangingPunct="0">
              <a:buSzPct val="120000"/>
            </a:pPr>
            <a:r>
              <a:rPr lang="en-US" sz="1900" b="0" dirty="0">
                <a:solidFill>
                  <a:schemeClr val="tx1"/>
                </a:solidFill>
              </a:rPr>
              <a:t>	based on what is already known</a:t>
            </a:r>
          </a:p>
          <a:p>
            <a:pPr indent="457200" eaLnBrk="0" hangingPunct="0">
              <a:buSzPct val="120000"/>
              <a:buFont typeface="Arial" charset="0"/>
              <a:buChar char="●"/>
            </a:pPr>
            <a:endParaRPr lang="en-US" sz="1900" b="0" dirty="0">
              <a:solidFill>
                <a:schemeClr val="tx1"/>
              </a:solidFill>
            </a:endParaRPr>
          </a:p>
          <a:p>
            <a:pPr indent="457200" eaLnBrk="0" hangingPunct="0">
              <a:buSzPct val="120000"/>
              <a:buFont typeface="Arial" charset="0"/>
              <a:buChar char="●"/>
            </a:pPr>
            <a:r>
              <a:rPr lang="en-US" sz="1900" dirty="0">
                <a:solidFill>
                  <a:schemeClr val="tx1"/>
                </a:solidFill>
              </a:rPr>
              <a:t>Written description, enablement, and best mode</a:t>
            </a:r>
            <a:endParaRPr lang="en-US" sz="1900" u="sng" dirty="0">
              <a:solidFill>
                <a:schemeClr val="tx1"/>
              </a:solidFill>
            </a:endParaRPr>
          </a:p>
          <a:p>
            <a:pPr indent="457200" eaLnBrk="0" hangingPunct="0"/>
            <a:r>
              <a:rPr lang="en-US" sz="1900" b="0" dirty="0">
                <a:solidFill>
                  <a:schemeClr val="tx1"/>
                </a:solidFill>
              </a:rPr>
              <a:t>		           </a:t>
            </a:r>
          </a:p>
        </p:txBody>
      </p:sp>
      <p:sp>
        <p:nvSpPr>
          <p:cNvPr id="8196" name="AutoShape 38"/>
          <p:cNvSpPr>
            <a:spLocks/>
          </p:cNvSpPr>
          <p:nvPr/>
        </p:nvSpPr>
        <p:spPr bwMode="gray">
          <a:xfrm>
            <a:off x="6032500" y="2867025"/>
            <a:ext cx="317500" cy="2008188"/>
          </a:xfrm>
          <a:prstGeom prst="rightBrace">
            <a:avLst>
              <a:gd name="adj1" fmla="val 60556"/>
              <a:gd name="adj2" fmla="val 40245"/>
            </a:avLst>
          </a:prstGeom>
          <a:noFill/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66FF"/>
              </a:solidFill>
            </a:endParaRPr>
          </a:p>
        </p:txBody>
      </p:sp>
      <p:sp>
        <p:nvSpPr>
          <p:cNvPr id="8197" name="Text Box 12"/>
          <p:cNvSpPr txBox="1">
            <a:spLocks noChangeArrowheads="1"/>
          </p:cNvSpPr>
          <p:nvPr/>
        </p:nvSpPr>
        <p:spPr bwMode="auto">
          <a:xfrm>
            <a:off x="6457950" y="3505200"/>
            <a:ext cx="1163638" cy="384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900" dirty="0">
                <a:solidFill>
                  <a:schemeClr val="tx1"/>
                </a:solidFill>
              </a:rPr>
              <a:t>Prior Art</a:t>
            </a:r>
            <a:endParaRPr lang="en-US" sz="19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0"/>
          <a:lstStyle/>
          <a:p>
            <a:pPr marL="342900" eaLnBrk="1" hangingPunct="1"/>
            <a:r>
              <a:rPr lang="en-US" dirty="0" smtClean="0"/>
              <a:t>How do you apply for a patent at Columbia?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819150" y="1571625"/>
            <a:ext cx="73914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>
              <a:buSzPct val="120000"/>
              <a:buFont typeface="Arial" charset="0"/>
              <a:buChar char="●"/>
            </a:pPr>
            <a:r>
              <a:rPr lang="en-US" sz="2000" dirty="0">
                <a:solidFill>
                  <a:schemeClr val="tx1"/>
                </a:solidFill>
              </a:rPr>
              <a:t>Identify an invention</a:t>
            </a:r>
          </a:p>
          <a:p>
            <a:pPr marL="857250" lvl="1" indent="-285750">
              <a:buSzPct val="120000"/>
              <a:buFont typeface="Arial" charset="0"/>
              <a:buChar char="●"/>
            </a:pPr>
            <a:r>
              <a:rPr lang="en-US" sz="2000" b="0" dirty="0">
                <a:solidFill>
                  <a:schemeClr val="tx1"/>
                </a:solidFill>
              </a:rPr>
              <a:t>consider criteria for patentability</a:t>
            </a:r>
          </a:p>
          <a:p>
            <a:pPr marL="857250" lvl="1" indent="-285750">
              <a:buSzPct val="120000"/>
              <a:buFont typeface="Arial" charset="0"/>
              <a:buChar char="●"/>
            </a:pPr>
            <a:r>
              <a:rPr lang="en-US" sz="2000" b="0" dirty="0">
                <a:solidFill>
                  <a:schemeClr val="tx1"/>
                </a:solidFill>
              </a:rPr>
              <a:t>consult with Tech Ventures</a:t>
            </a:r>
          </a:p>
          <a:p>
            <a:pPr indent="457200">
              <a:buSzPct val="120000"/>
              <a:buFont typeface="Arial" charset="0"/>
              <a:buNone/>
            </a:pPr>
            <a:endParaRPr lang="en-US" sz="2400" b="0" dirty="0">
              <a:solidFill>
                <a:schemeClr val="tx1"/>
              </a:solidFill>
            </a:endParaRPr>
          </a:p>
          <a:p>
            <a:pPr indent="457200">
              <a:buSzPct val="120000"/>
            </a:pPr>
            <a:endParaRPr lang="en-US" sz="2000" dirty="0">
              <a:solidFill>
                <a:schemeClr val="tx1"/>
              </a:solidFill>
            </a:endParaRPr>
          </a:p>
          <a:p>
            <a:pPr indent="457200">
              <a:buSzPct val="120000"/>
              <a:buFont typeface="Arial" charset="0"/>
              <a:buChar char="●"/>
            </a:pPr>
            <a:r>
              <a:rPr lang="en-US" sz="2000" dirty="0">
                <a:solidFill>
                  <a:schemeClr val="tx1"/>
                </a:solidFill>
              </a:rPr>
              <a:t>Submit Invention Report (IR) to Tech Ventures</a:t>
            </a:r>
          </a:p>
          <a:p>
            <a:pPr indent="457200">
              <a:buSzPct val="120000"/>
              <a:buFont typeface="Arial" charset="0"/>
              <a:buNone/>
            </a:pPr>
            <a:endParaRPr lang="en-US" sz="2400" b="0" dirty="0" smtClean="0">
              <a:solidFill>
                <a:schemeClr val="tx1"/>
              </a:solidFill>
            </a:endParaRPr>
          </a:p>
          <a:p>
            <a:pPr indent="457200">
              <a:buSzPct val="120000"/>
              <a:buFont typeface="Arial" charset="0"/>
              <a:buNone/>
            </a:pPr>
            <a:endParaRPr lang="en-US" sz="2400" b="0" dirty="0">
              <a:solidFill>
                <a:schemeClr val="tx1"/>
              </a:solidFill>
            </a:endParaRPr>
          </a:p>
          <a:p>
            <a:pPr indent="457200">
              <a:buSzPct val="120000"/>
              <a:buFont typeface="Arial" charset="0"/>
              <a:buChar char="●"/>
            </a:pPr>
            <a:r>
              <a:rPr lang="en-US" sz="2000" dirty="0">
                <a:solidFill>
                  <a:schemeClr val="tx1"/>
                </a:solidFill>
              </a:rPr>
              <a:t>Review invention with Tech Ventures and PLG</a:t>
            </a:r>
          </a:p>
          <a:p>
            <a:pPr marL="857250" lvl="1" indent="-285750">
              <a:buSzPct val="120000"/>
              <a:buFont typeface="Arial" charset="0"/>
              <a:buChar char="●"/>
            </a:pPr>
            <a:r>
              <a:rPr lang="en-US" sz="2000" b="0" dirty="0">
                <a:solidFill>
                  <a:schemeClr val="tx1"/>
                </a:solidFill>
              </a:rPr>
              <a:t>evaluate patentability and marketability</a:t>
            </a:r>
          </a:p>
          <a:p>
            <a:pPr indent="457200">
              <a:buSzPct val="120000"/>
              <a:buFont typeface="Arial" charset="0"/>
              <a:buChar char="●"/>
            </a:pPr>
            <a:endParaRPr lang="en-US" sz="2400" b="0" dirty="0">
              <a:solidFill>
                <a:schemeClr val="tx1"/>
              </a:solidFill>
            </a:endParaRPr>
          </a:p>
          <a:p>
            <a:pPr indent="457200">
              <a:buSzPct val="120000"/>
              <a:buFont typeface="Arial" charset="0"/>
              <a:buChar char="●"/>
            </a:pPr>
            <a:r>
              <a:rPr lang="en-US" sz="2000" dirty="0">
                <a:solidFill>
                  <a:schemeClr val="tx1"/>
                </a:solidFill>
              </a:rPr>
              <a:t>Work with attorneys to prepare application</a:t>
            </a:r>
          </a:p>
          <a:p>
            <a:pPr indent="457200"/>
            <a:r>
              <a:rPr lang="en-US" sz="2000" b="0" dirty="0">
                <a:solidFill>
                  <a:schemeClr val="tx1"/>
                </a:solidFill>
              </a:rPr>
              <a:t>     	</a:t>
            </a:r>
          </a:p>
        </p:txBody>
      </p:sp>
      <p:sp>
        <p:nvSpPr>
          <p:cNvPr id="9220" name="Text Box 12"/>
          <p:cNvSpPr txBox="1">
            <a:spLocks noChangeArrowheads="1"/>
          </p:cNvSpPr>
          <p:nvPr/>
        </p:nvSpPr>
        <p:spPr bwMode="auto">
          <a:xfrm>
            <a:off x="3754755" y="2657475"/>
            <a:ext cx="4092575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tx1"/>
                </a:solidFill>
              </a:rPr>
              <a:t>email </a:t>
            </a:r>
            <a:r>
              <a:rPr lang="en-US" sz="2000" b="0" dirty="0">
                <a:solidFill>
                  <a:srgbClr val="0066FF"/>
                </a:solidFill>
              </a:rPr>
              <a:t>techventures@columbia.edu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3754755" y="3670935"/>
            <a:ext cx="3862211" cy="40011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rgbClr val="0066FF"/>
                </a:solidFill>
              </a:rPr>
              <a:t>www.techventures.columbia.edu</a:t>
            </a:r>
            <a:endParaRPr lang="en-US" sz="2000" b="0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5"/>
          <p:cNvSpPr>
            <a:spLocks noGrp="1" noChangeArrowheads="1"/>
          </p:cNvSpPr>
          <p:nvPr>
            <p:ph type="title"/>
          </p:nvPr>
        </p:nvSpPr>
        <p:spPr/>
        <p:txBody>
          <a:bodyPr lIns="0"/>
          <a:lstStyle/>
          <a:p>
            <a:pPr marL="342900" eaLnBrk="1" hangingPunct="1"/>
            <a:r>
              <a:rPr lang="en-US" dirty="0" smtClean="0"/>
              <a:t>How do you apply for a patent at Columbia?</a:t>
            </a:r>
          </a:p>
        </p:txBody>
      </p:sp>
      <p:sp>
        <p:nvSpPr>
          <p:cNvPr id="10243" name="AutoShape 45"/>
          <p:cNvSpPr>
            <a:spLocks noChangeArrowheads="1"/>
          </p:cNvSpPr>
          <p:nvPr/>
        </p:nvSpPr>
        <p:spPr bwMode="auto">
          <a:xfrm>
            <a:off x="1244600" y="3048000"/>
            <a:ext cx="1597025" cy="1371600"/>
          </a:xfrm>
          <a:prstGeom prst="chevron">
            <a:avLst>
              <a:gd name="adj" fmla="val 29217"/>
            </a:avLst>
          </a:prstGeom>
          <a:solidFill>
            <a:srgbClr val="FFCC00">
              <a:alpha val="50195"/>
            </a:srgbClr>
          </a:solidFill>
          <a:ln w="9525" algn="ctr">
            <a:noFill/>
            <a:miter lim="800000"/>
            <a:headEnd/>
            <a:tailEnd type="none" w="lg" len="lg"/>
          </a:ln>
        </p:spPr>
        <p:txBody>
          <a:bodyPr wrap="none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AvantGarde" pitchFamily="34" charset="0"/>
            </a:endParaRP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533400" y="3048000"/>
            <a:ext cx="1160463" cy="1371600"/>
          </a:xfrm>
          <a:prstGeom prst="homePlate">
            <a:avLst>
              <a:gd name="adj" fmla="val 34634"/>
            </a:avLst>
          </a:prstGeom>
          <a:solidFill>
            <a:srgbClr val="FFCC00">
              <a:alpha val="50195"/>
            </a:srgbClr>
          </a:solidFill>
          <a:ln w="9525" algn="ctr">
            <a:noFill/>
            <a:miter lim="800000"/>
            <a:headEnd/>
            <a:tailEnd type="none" w="lg" len="lg"/>
          </a:ln>
        </p:spPr>
        <p:txBody>
          <a:bodyPr wrap="none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533400" y="3581400"/>
            <a:ext cx="11430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AvantGarde" pitchFamily="34" charset="0"/>
              </a:rPr>
              <a:t>Discovery</a:t>
            </a:r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1600200" y="3352800"/>
            <a:ext cx="1162050" cy="730250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AvantGarde" pitchFamily="34" charset="0"/>
              </a:rPr>
              <a:t>File Invention Report</a:t>
            </a:r>
          </a:p>
        </p:txBody>
      </p:sp>
      <p:sp>
        <p:nvSpPr>
          <p:cNvPr id="10247" name="AutoShape 22"/>
          <p:cNvSpPr>
            <a:spLocks noChangeArrowheads="1"/>
          </p:cNvSpPr>
          <p:nvPr/>
        </p:nvSpPr>
        <p:spPr bwMode="auto">
          <a:xfrm>
            <a:off x="2438400" y="1676400"/>
            <a:ext cx="1671638" cy="1371600"/>
          </a:xfrm>
          <a:prstGeom prst="chevron">
            <a:avLst>
              <a:gd name="adj" fmla="val 30469"/>
            </a:avLst>
          </a:prstGeom>
          <a:solidFill>
            <a:schemeClr val="folHlink">
              <a:alpha val="50195"/>
            </a:schemeClr>
          </a:solidFill>
          <a:ln w="9525" algn="ctr">
            <a:noFill/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8" name="AutoShape 23"/>
          <p:cNvSpPr>
            <a:spLocks noChangeArrowheads="1"/>
          </p:cNvSpPr>
          <p:nvPr/>
        </p:nvSpPr>
        <p:spPr bwMode="auto">
          <a:xfrm>
            <a:off x="3654425" y="1676400"/>
            <a:ext cx="1670050" cy="1371600"/>
          </a:xfrm>
          <a:prstGeom prst="chevron">
            <a:avLst>
              <a:gd name="adj" fmla="val 30440"/>
            </a:avLst>
          </a:prstGeom>
          <a:solidFill>
            <a:schemeClr val="folHlink">
              <a:alpha val="50195"/>
            </a:schemeClr>
          </a:solidFill>
          <a:ln w="9525" algn="ctr">
            <a:noFill/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9" name="AutoShape 24"/>
          <p:cNvSpPr>
            <a:spLocks noChangeArrowheads="1"/>
          </p:cNvSpPr>
          <p:nvPr/>
        </p:nvSpPr>
        <p:spPr bwMode="auto">
          <a:xfrm>
            <a:off x="4867275" y="1676400"/>
            <a:ext cx="1671638" cy="1371600"/>
          </a:xfrm>
          <a:prstGeom prst="chevron">
            <a:avLst>
              <a:gd name="adj" fmla="val 30469"/>
            </a:avLst>
          </a:prstGeom>
          <a:solidFill>
            <a:schemeClr val="folHlink">
              <a:alpha val="50195"/>
            </a:schemeClr>
          </a:solidFill>
          <a:ln w="9525" algn="ctr">
            <a:noFill/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0" name="AutoShape 25"/>
          <p:cNvSpPr>
            <a:spLocks noChangeArrowheads="1"/>
          </p:cNvSpPr>
          <p:nvPr/>
        </p:nvSpPr>
        <p:spPr bwMode="auto">
          <a:xfrm>
            <a:off x="6084888" y="1676400"/>
            <a:ext cx="1671637" cy="1371600"/>
          </a:xfrm>
          <a:prstGeom prst="chevron">
            <a:avLst>
              <a:gd name="adj" fmla="val 30469"/>
            </a:avLst>
          </a:prstGeom>
          <a:solidFill>
            <a:schemeClr val="folHlink">
              <a:alpha val="50195"/>
            </a:schemeClr>
          </a:solidFill>
          <a:ln w="9525" algn="ctr">
            <a:noFill/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1" name="AutoShape 26"/>
          <p:cNvSpPr>
            <a:spLocks noChangeArrowheads="1"/>
          </p:cNvSpPr>
          <p:nvPr/>
        </p:nvSpPr>
        <p:spPr bwMode="auto">
          <a:xfrm>
            <a:off x="2441575" y="4419600"/>
            <a:ext cx="1671638" cy="1371600"/>
          </a:xfrm>
          <a:prstGeom prst="chevron">
            <a:avLst>
              <a:gd name="adj" fmla="val 30469"/>
            </a:avLst>
          </a:prstGeom>
          <a:solidFill>
            <a:srgbClr val="339966">
              <a:alpha val="50195"/>
            </a:srgbClr>
          </a:solidFill>
          <a:ln w="9525" algn="ctr">
            <a:noFill/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2" name="AutoShape 27"/>
          <p:cNvSpPr>
            <a:spLocks noChangeArrowheads="1"/>
          </p:cNvSpPr>
          <p:nvPr/>
        </p:nvSpPr>
        <p:spPr bwMode="auto">
          <a:xfrm>
            <a:off x="3657600" y="4419600"/>
            <a:ext cx="1670050" cy="1371600"/>
          </a:xfrm>
          <a:prstGeom prst="chevron">
            <a:avLst>
              <a:gd name="adj" fmla="val 30440"/>
            </a:avLst>
          </a:prstGeom>
          <a:solidFill>
            <a:srgbClr val="339966">
              <a:alpha val="50195"/>
            </a:srgbClr>
          </a:solidFill>
          <a:ln w="9525" algn="ctr">
            <a:noFill/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3" name="AutoShape 28"/>
          <p:cNvSpPr>
            <a:spLocks noChangeArrowheads="1"/>
          </p:cNvSpPr>
          <p:nvPr/>
        </p:nvSpPr>
        <p:spPr bwMode="auto">
          <a:xfrm>
            <a:off x="4870450" y="4419600"/>
            <a:ext cx="1671638" cy="1371600"/>
          </a:xfrm>
          <a:prstGeom prst="chevron">
            <a:avLst>
              <a:gd name="adj" fmla="val 30469"/>
            </a:avLst>
          </a:prstGeom>
          <a:solidFill>
            <a:srgbClr val="339966">
              <a:alpha val="50195"/>
            </a:srgbClr>
          </a:solidFill>
          <a:ln w="9525" algn="ctr">
            <a:noFill/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4" name="AutoShape 29"/>
          <p:cNvSpPr>
            <a:spLocks noChangeArrowheads="1"/>
          </p:cNvSpPr>
          <p:nvPr/>
        </p:nvSpPr>
        <p:spPr bwMode="auto">
          <a:xfrm>
            <a:off x="6088063" y="4419600"/>
            <a:ext cx="1671637" cy="1371600"/>
          </a:xfrm>
          <a:prstGeom prst="chevron">
            <a:avLst>
              <a:gd name="adj" fmla="val 30469"/>
            </a:avLst>
          </a:prstGeom>
          <a:solidFill>
            <a:srgbClr val="339966">
              <a:alpha val="50195"/>
            </a:srgbClr>
          </a:solidFill>
          <a:ln w="9525" algn="ctr">
            <a:noFill/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5" name="Text Box 34"/>
          <p:cNvSpPr txBox="1">
            <a:spLocks noChangeArrowheads="1"/>
          </p:cNvSpPr>
          <p:nvPr/>
        </p:nvSpPr>
        <p:spPr bwMode="auto">
          <a:xfrm>
            <a:off x="2743200" y="4846638"/>
            <a:ext cx="130968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AvantGarde" pitchFamily="34" charset="0"/>
              </a:rPr>
              <a:t>Commercial Analysis</a:t>
            </a:r>
          </a:p>
        </p:txBody>
      </p:sp>
      <p:sp>
        <p:nvSpPr>
          <p:cNvPr id="10256" name="Text Box 35"/>
          <p:cNvSpPr txBox="1">
            <a:spLocks noChangeArrowheads="1"/>
          </p:cNvSpPr>
          <p:nvPr/>
        </p:nvSpPr>
        <p:spPr bwMode="auto">
          <a:xfrm>
            <a:off x="2676525" y="2162175"/>
            <a:ext cx="13716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AvantGarde" pitchFamily="34" charset="0"/>
              </a:rPr>
              <a:t>Analyze Patentability</a:t>
            </a:r>
          </a:p>
        </p:txBody>
      </p:sp>
      <p:sp>
        <p:nvSpPr>
          <p:cNvPr id="10257" name="Text Box 36"/>
          <p:cNvSpPr txBox="1">
            <a:spLocks noChangeArrowheads="1"/>
          </p:cNvSpPr>
          <p:nvPr/>
        </p:nvSpPr>
        <p:spPr bwMode="auto">
          <a:xfrm>
            <a:off x="4067175" y="4953000"/>
            <a:ext cx="123348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AvantGarde" pitchFamily="34" charset="0"/>
              </a:rPr>
              <a:t>Marketing</a:t>
            </a:r>
          </a:p>
        </p:txBody>
      </p:sp>
      <p:sp>
        <p:nvSpPr>
          <p:cNvPr id="10258" name="Text Box 37"/>
          <p:cNvSpPr txBox="1">
            <a:spLocks noChangeArrowheads="1"/>
          </p:cNvSpPr>
          <p:nvPr/>
        </p:nvSpPr>
        <p:spPr bwMode="auto">
          <a:xfrm>
            <a:off x="3992880" y="2133600"/>
            <a:ext cx="1233488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AvantGarde" pitchFamily="34" charset="0"/>
              </a:rPr>
              <a:t>Prepare and File Patent</a:t>
            </a:r>
          </a:p>
        </p:txBody>
      </p:sp>
      <p:sp>
        <p:nvSpPr>
          <p:cNvPr id="10259" name="Text Box 38"/>
          <p:cNvSpPr txBox="1">
            <a:spLocks noChangeArrowheads="1"/>
          </p:cNvSpPr>
          <p:nvPr/>
        </p:nvSpPr>
        <p:spPr bwMode="auto">
          <a:xfrm>
            <a:off x="5257800" y="2133600"/>
            <a:ext cx="123348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AvantGarde" pitchFamily="34" charset="0"/>
              </a:rPr>
              <a:t>Prosecute Patent</a:t>
            </a:r>
          </a:p>
        </p:txBody>
      </p:sp>
      <p:sp>
        <p:nvSpPr>
          <p:cNvPr id="10260" name="Text Box 39"/>
          <p:cNvSpPr txBox="1">
            <a:spLocks noChangeArrowheads="1"/>
          </p:cNvSpPr>
          <p:nvPr/>
        </p:nvSpPr>
        <p:spPr bwMode="auto">
          <a:xfrm>
            <a:off x="6400800" y="2133600"/>
            <a:ext cx="123348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AvantGarde" pitchFamily="34" charset="0"/>
              </a:rPr>
              <a:t>Docket Review</a:t>
            </a:r>
          </a:p>
        </p:txBody>
      </p:sp>
      <p:sp>
        <p:nvSpPr>
          <p:cNvPr id="10261" name="Text Box 42"/>
          <p:cNvSpPr txBox="1">
            <a:spLocks noChangeArrowheads="1"/>
          </p:cNvSpPr>
          <p:nvPr/>
        </p:nvSpPr>
        <p:spPr bwMode="auto">
          <a:xfrm>
            <a:off x="5257800" y="4846638"/>
            <a:ext cx="123348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AvantGarde" pitchFamily="34" charset="0"/>
              </a:rPr>
              <a:t>License Negotiation</a:t>
            </a:r>
          </a:p>
        </p:txBody>
      </p:sp>
      <p:sp>
        <p:nvSpPr>
          <p:cNvPr id="10262" name="Text Box 43"/>
          <p:cNvSpPr txBox="1">
            <a:spLocks noChangeArrowheads="1"/>
          </p:cNvSpPr>
          <p:nvPr/>
        </p:nvSpPr>
        <p:spPr bwMode="auto">
          <a:xfrm>
            <a:off x="6362700" y="4740275"/>
            <a:ext cx="1318260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AvantGarde" pitchFamily="34" charset="0"/>
              </a:rPr>
              <a:t>Post-contract compliance</a:t>
            </a:r>
          </a:p>
        </p:txBody>
      </p:sp>
      <p:sp>
        <p:nvSpPr>
          <p:cNvPr id="10263" name="Text Box 35"/>
          <p:cNvSpPr txBox="1">
            <a:spLocks noChangeArrowheads="1"/>
          </p:cNvSpPr>
          <p:nvPr/>
        </p:nvSpPr>
        <p:spPr bwMode="auto">
          <a:xfrm>
            <a:off x="955675" y="2198688"/>
            <a:ext cx="1371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AvantGarde" pitchFamily="34" charset="0"/>
              </a:rPr>
              <a:t>PLG</a:t>
            </a:r>
          </a:p>
        </p:txBody>
      </p:sp>
      <p:sp>
        <p:nvSpPr>
          <p:cNvPr id="10264" name="Text Box 35"/>
          <p:cNvSpPr txBox="1">
            <a:spLocks noChangeArrowheads="1"/>
          </p:cNvSpPr>
          <p:nvPr/>
        </p:nvSpPr>
        <p:spPr bwMode="auto">
          <a:xfrm>
            <a:off x="846138" y="4922838"/>
            <a:ext cx="15906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AvantGarde" pitchFamily="34" charset="0"/>
              </a:rPr>
              <a:t>Tech Ventures</a:t>
            </a:r>
          </a:p>
        </p:txBody>
      </p:sp>
      <p:sp>
        <p:nvSpPr>
          <p:cNvPr id="10265" name="Line 26"/>
          <p:cNvSpPr>
            <a:spLocks noChangeShapeType="1"/>
          </p:cNvSpPr>
          <p:nvPr/>
        </p:nvSpPr>
        <p:spPr bwMode="auto">
          <a:xfrm flipV="1">
            <a:off x="3343275" y="3495675"/>
            <a:ext cx="0" cy="4572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lIns="0" tIns="45713" rIns="0" bIns="45713" anchor="b"/>
          <a:lstStyle/>
          <a:p>
            <a:endParaRPr lang="en-US" dirty="0"/>
          </a:p>
        </p:txBody>
      </p:sp>
      <p:grpSp>
        <p:nvGrpSpPr>
          <p:cNvPr id="10266" name="Group 44"/>
          <p:cNvGrpSpPr>
            <a:grpSpLocks/>
          </p:cNvGrpSpPr>
          <p:nvPr/>
        </p:nvGrpSpPr>
        <p:grpSpPr bwMode="auto">
          <a:xfrm>
            <a:off x="3435350" y="3567113"/>
            <a:ext cx="3262313" cy="333375"/>
            <a:chOff x="2053" y="2292"/>
            <a:chExt cx="2055" cy="210"/>
          </a:xfrm>
        </p:grpSpPr>
        <p:grpSp>
          <p:nvGrpSpPr>
            <p:cNvPr id="10267" name="Group 37"/>
            <p:cNvGrpSpPr>
              <a:grpSpLocks/>
            </p:cNvGrpSpPr>
            <p:nvPr/>
          </p:nvGrpSpPr>
          <p:grpSpPr bwMode="auto">
            <a:xfrm>
              <a:off x="2053" y="2292"/>
              <a:ext cx="221" cy="210"/>
              <a:chOff x="2076" y="2244"/>
              <a:chExt cx="221" cy="210"/>
            </a:xfrm>
          </p:grpSpPr>
          <p:sp>
            <p:nvSpPr>
              <p:cNvPr id="10274" name="AutoShape 27"/>
              <p:cNvSpPr>
                <a:spLocks noChangeArrowheads="1"/>
              </p:cNvSpPr>
              <p:nvPr/>
            </p:nvSpPr>
            <p:spPr bwMode="auto">
              <a:xfrm>
                <a:off x="2076" y="2244"/>
                <a:ext cx="116" cy="210"/>
              </a:xfrm>
              <a:prstGeom prst="upArrow">
                <a:avLst>
                  <a:gd name="adj1" fmla="val 50000"/>
                  <a:gd name="adj2" fmla="val 45259"/>
                </a:avLst>
              </a:prstGeom>
              <a:solidFill>
                <a:srgbClr val="339966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wrap="none" lIns="0" tIns="45713" rIns="0" bIns="45713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275" name="AutoShape 29"/>
              <p:cNvSpPr>
                <a:spLocks noChangeArrowheads="1"/>
              </p:cNvSpPr>
              <p:nvPr/>
            </p:nvSpPr>
            <p:spPr bwMode="auto">
              <a:xfrm flipV="1">
                <a:off x="2181" y="2244"/>
                <a:ext cx="116" cy="210"/>
              </a:xfrm>
              <a:prstGeom prst="upArrow">
                <a:avLst>
                  <a:gd name="adj1" fmla="val 50000"/>
                  <a:gd name="adj2" fmla="val 45259"/>
                </a:avLst>
              </a:prstGeom>
              <a:solidFill>
                <a:schemeClr val="folHlink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wrap="none" lIns="0" tIns="45713" rIns="0" bIns="45713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0268" name="Group 38"/>
            <p:cNvGrpSpPr>
              <a:grpSpLocks/>
            </p:cNvGrpSpPr>
            <p:nvPr/>
          </p:nvGrpSpPr>
          <p:grpSpPr bwMode="auto">
            <a:xfrm>
              <a:off x="2975" y="2292"/>
              <a:ext cx="221" cy="210"/>
              <a:chOff x="2076" y="2244"/>
              <a:chExt cx="221" cy="210"/>
            </a:xfrm>
          </p:grpSpPr>
          <p:sp>
            <p:nvSpPr>
              <p:cNvPr id="10272" name="AutoShape 39"/>
              <p:cNvSpPr>
                <a:spLocks noChangeArrowheads="1"/>
              </p:cNvSpPr>
              <p:nvPr/>
            </p:nvSpPr>
            <p:spPr bwMode="auto">
              <a:xfrm>
                <a:off x="2076" y="2244"/>
                <a:ext cx="116" cy="210"/>
              </a:xfrm>
              <a:prstGeom prst="upArrow">
                <a:avLst>
                  <a:gd name="adj1" fmla="val 50000"/>
                  <a:gd name="adj2" fmla="val 45259"/>
                </a:avLst>
              </a:prstGeom>
              <a:solidFill>
                <a:srgbClr val="339966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wrap="none" lIns="0" tIns="45713" rIns="0" bIns="45713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273" name="AutoShape 40"/>
              <p:cNvSpPr>
                <a:spLocks noChangeArrowheads="1"/>
              </p:cNvSpPr>
              <p:nvPr/>
            </p:nvSpPr>
            <p:spPr bwMode="auto">
              <a:xfrm flipV="1">
                <a:off x="2181" y="2244"/>
                <a:ext cx="116" cy="210"/>
              </a:xfrm>
              <a:prstGeom prst="upArrow">
                <a:avLst>
                  <a:gd name="adj1" fmla="val 50000"/>
                  <a:gd name="adj2" fmla="val 45259"/>
                </a:avLst>
              </a:prstGeom>
              <a:solidFill>
                <a:schemeClr val="folHlink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wrap="none" lIns="0" tIns="45713" rIns="0" bIns="45713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0269" name="Group 41"/>
            <p:cNvGrpSpPr>
              <a:grpSpLocks/>
            </p:cNvGrpSpPr>
            <p:nvPr/>
          </p:nvGrpSpPr>
          <p:grpSpPr bwMode="auto">
            <a:xfrm>
              <a:off x="3887" y="2292"/>
              <a:ext cx="221" cy="210"/>
              <a:chOff x="2076" y="2244"/>
              <a:chExt cx="221" cy="210"/>
            </a:xfrm>
          </p:grpSpPr>
          <p:sp>
            <p:nvSpPr>
              <p:cNvPr id="10270" name="AutoShape 42"/>
              <p:cNvSpPr>
                <a:spLocks noChangeArrowheads="1"/>
              </p:cNvSpPr>
              <p:nvPr/>
            </p:nvSpPr>
            <p:spPr bwMode="auto">
              <a:xfrm>
                <a:off x="2076" y="2244"/>
                <a:ext cx="116" cy="210"/>
              </a:xfrm>
              <a:prstGeom prst="upArrow">
                <a:avLst>
                  <a:gd name="adj1" fmla="val 50000"/>
                  <a:gd name="adj2" fmla="val 45259"/>
                </a:avLst>
              </a:prstGeom>
              <a:solidFill>
                <a:srgbClr val="339966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wrap="none" lIns="0" tIns="45713" rIns="0" bIns="45713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271" name="AutoShape 43"/>
              <p:cNvSpPr>
                <a:spLocks noChangeArrowheads="1"/>
              </p:cNvSpPr>
              <p:nvPr/>
            </p:nvSpPr>
            <p:spPr bwMode="auto">
              <a:xfrm flipV="1">
                <a:off x="2181" y="2244"/>
                <a:ext cx="116" cy="210"/>
              </a:xfrm>
              <a:prstGeom prst="upArrow">
                <a:avLst>
                  <a:gd name="adj1" fmla="val 50000"/>
                  <a:gd name="adj2" fmla="val 45259"/>
                </a:avLst>
              </a:prstGeom>
              <a:solidFill>
                <a:schemeClr val="folHlink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wrap="none" lIns="0" tIns="45713" rIns="0" bIns="45713" anchor="ctr"/>
              <a:lstStyle/>
              <a:p>
                <a:pPr algn="ctr"/>
                <a:endParaRPr lang="en-US" dirty="0"/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93688"/>
            <a:ext cx="8610600" cy="1325562"/>
          </a:xfrm>
        </p:spPr>
        <p:txBody>
          <a:bodyPr lIns="0"/>
          <a:lstStyle/>
          <a:p>
            <a:pPr marL="342900" eaLnBrk="1" hangingPunct="1"/>
            <a:r>
              <a:rPr lang="en-US" dirty="0" smtClean="0"/>
              <a:t>What are the timeline and cost of obtaining </a:t>
            </a:r>
            <a:br>
              <a:rPr lang="en-US" dirty="0" smtClean="0"/>
            </a:br>
            <a:r>
              <a:rPr lang="en-US" dirty="0" smtClean="0"/>
              <a:t>a patent?</a:t>
            </a:r>
          </a:p>
        </p:txBody>
      </p:sp>
      <p:sp>
        <p:nvSpPr>
          <p:cNvPr id="11267" name="Line 37"/>
          <p:cNvSpPr>
            <a:spLocks noChangeShapeType="1"/>
          </p:cNvSpPr>
          <p:nvPr/>
        </p:nvSpPr>
        <p:spPr bwMode="auto">
          <a:xfrm>
            <a:off x="914400" y="3581400"/>
            <a:ext cx="75438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lIns="0" tIns="45713" rIns="0" bIns="45713" anchor="b"/>
          <a:lstStyle/>
          <a:p>
            <a:endParaRPr lang="en-US" dirty="0"/>
          </a:p>
        </p:txBody>
      </p:sp>
      <p:sp>
        <p:nvSpPr>
          <p:cNvPr id="11268" name="Rectangle 39"/>
          <p:cNvSpPr>
            <a:spLocks noChangeArrowheads="1"/>
          </p:cNvSpPr>
          <p:nvPr/>
        </p:nvSpPr>
        <p:spPr bwMode="auto">
          <a:xfrm>
            <a:off x="954088" y="2185988"/>
            <a:ext cx="74612" cy="7620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182F76"/>
              </a:gs>
            </a:gsLst>
            <a:path path="rect">
              <a:fillToRect l="100000" t="100000"/>
            </a:path>
          </a:gradFill>
          <a:ln w="9525" algn="ctr">
            <a:noFill/>
            <a:miter lim="800000"/>
            <a:headEnd/>
            <a:tailEnd/>
          </a:ln>
        </p:spPr>
        <p:txBody>
          <a:bodyPr wrap="none" lIns="0" tIns="45713" rIns="0" bIns="45713" anchor="ctr"/>
          <a:lstStyle/>
          <a:p>
            <a:endParaRPr lang="en-US" dirty="0"/>
          </a:p>
        </p:txBody>
      </p:sp>
      <p:sp>
        <p:nvSpPr>
          <p:cNvPr id="11269" name="Rectangle 40"/>
          <p:cNvSpPr>
            <a:spLocks noChangeArrowheads="1"/>
          </p:cNvSpPr>
          <p:nvPr/>
        </p:nvSpPr>
        <p:spPr bwMode="auto">
          <a:xfrm>
            <a:off x="2400300" y="2185988"/>
            <a:ext cx="76200" cy="7620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182F76"/>
              </a:gs>
            </a:gsLst>
            <a:path path="rect">
              <a:fillToRect l="100000" t="100000"/>
            </a:path>
          </a:gradFill>
          <a:ln w="9525" algn="ctr">
            <a:noFill/>
            <a:miter lim="800000"/>
            <a:headEnd/>
            <a:tailEnd/>
          </a:ln>
        </p:spPr>
        <p:txBody>
          <a:bodyPr wrap="none" lIns="0" tIns="45713" rIns="0" bIns="45713" anchor="ctr"/>
          <a:lstStyle/>
          <a:p>
            <a:endParaRPr lang="en-US" dirty="0"/>
          </a:p>
        </p:txBody>
      </p:sp>
      <p:sp>
        <p:nvSpPr>
          <p:cNvPr id="11270" name="Rectangle 42"/>
          <p:cNvSpPr>
            <a:spLocks noChangeArrowheads="1"/>
          </p:cNvSpPr>
          <p:nvPr/>
        </p:nvSpPr>
        <p:spPr bwMode="auto">
          <a:xfrm>
            <a:off x="4914900" y="2185988"/>
            <a:ext cx="74613" cy="7620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182F76"/>
              </a:gs>
            </a:gsLst>
            <a:path path="rect">
              <a:fillToRect l="100000" t="100000"/>
            </a:path>
          </a:gradFill>
          <a:ln w="9525" algn="ctr">
            <a:noFill/>
            <a:miter lim="800000"/>
            <a:headEnd/>
            <a:tailEnd/>
          </a:ln>
        </p:spPr>
        <p:txBody>
          <a:bodyPr wrap="none" lIns="0" tIns="45713" rIns="0" bIns="45713" anchor="ctr"/>
          <a:lstStyle/>
          <a:p>
            <a:endParaRPr lang="en-US" dirty="0"/>
          </a:p>
        </p:txBody>
      </p:sp>
      <p:sp>
        <p:nvSpPr>
          <p:cNvPr id="11271" name="Rectangle 43"/>
          <p:cNvSpPr>
            <a:spLocks noChangeArrowheads="1"/>
          </p:cNvSpPr>
          <p:nvPr/>
        </p:nvSpPr>
        <p:spPr bwMode="auto">
          <a:xfrm>
            <a:off x="8153400" y="2190750"/>
            <a:ext cx="76200" cy="7620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182F76"/>
              </a:gs>
            </a:gsLst>
            <a:path path="rect">
              <a:fillToRect l="100000" t="100000"/>
            </a:path>
          </a:gradFill>
          <a:ln w="9525" algn="ctr">
            <a:noFill/>
            <a:miter lim="800000"/>
            <a:headEnd/>
            <a:tailEnd/>
          </a:ln>
        </p:spPr>
        <p:txBody>
          <a:bodyPr wrap="none" lIns="0" tIns="45713" rIns="0" bIns="45713" anchor="ctr"/>
          <a:lstStyle/>
          <a:p>
            <a:endParaRPr lang="en-US" dirty="0"/>
          </a:p>
        </p:txBody>
      </p:sp>
      <p:sp>
        <p:nvSpPr>
          <p:cNvPr id="11272" name="Rectangle 44"/>
          <p:cNvSpPr>
            <a:spLocks noChangeArrowheads="1"/>
          </p:cNvSpPr>
          <p:nvPr/>
        </p:nvSpPr>
        <p:spPr bwMode="auto">
          <a:xfrm>
            <a:off x="990600" y="2528888"/>
            <a:ext cx="5561013" cy="762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182F76"/>
              </a:gs>
            </a:gsLst>
            <a:path path="rect">
              <a:fillToRect l="100000" t="100000"/>
            </a:path>
          </a:gradFill>
          <a:ln w="9525" algn="ctr">
            <a:noFill/>
            <a:miter lim="800000"/>
            <a:headEnd/>
            <a:tailEnd/>
          </a:ln>
        </p:spPr>
        <p:txBody>
          <a:bodyPr wrap="none" lIns="0" tIns="45713" rIns="0" bIns="45713" anchor="ctr"/>
          <a:lstStyle/>
          <a:p>
            <a:endParaRPr lang="en-US" dirty="0"/>
          </a:p>
        </p:txBody>
      </p:sp>
      <p:sp>
        <p:nvSpPr>
          <p:cNvPr id="11273" name="Rectangle 5"/>
          <p:cNvSpPr>
            <a:spLocks noChangeArrowheads="1"/>
          </p:cNvSpPr>
          <p:nvPr/>
        </p:nvSpPr>
        <p:spPr bwMode="auto">
          <a:xfrm>
            <a:off x="495300" y="1724025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0 months</a:t>
            </a:r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11274" name="Rectangle 5"/>
          <p:cNvSpPr>
            <a:spLocks noChangeArrowheads="1"/>
          </p:cNvSpPr>
          <p:nvPr/>
        </p:nvSpPr>
        <p:spPr bwMode="auto">
          <a:xfrm>
            <a:off x="2209800" y="1724025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12</a:t>
            </a:r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11275" name="Rectangle 5"/>
          <p:cNvSpPr>
            <a:spLocks noChangeArrowheads="1"/>
          </p:cNvSpPr>
          <p:nvPr/>
        </p:nvSpPr>
        <p:spPr bwMode="auto">
          <a:xfrm>
            <a:off x="4610100" y="1724025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30/31</a:t>
            </a:r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11276" name="Rectangle 51"/>
          <p:cNvSpPr>
            <a:spLocks noChangeArrowheads="1"/>
          </p:cNvSpPr>
          <p:nvPr/>
        </p:nvSpPr>
        <p:spPr bwMode="auto">
          <a:xfrm>
            <a:off x="6673850" y="2528888"/>
            <a:ext cx="1524000" cy="762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182F76"/>
              </a:gs>
            </a:gsLst>
            <a:path path="rect">
              <a:fillToRect l="100000" t="100000"/>
            </a:path>
          </a:gradFill>
          <a:ln w="9525" algn="ctr">
            <a:noFill/>
            <a:miter lim="800000"/>
            <a:headEnd/>
            <a:tailEnd/>
          </a:ln>
        </p:spPr>
        <p:txBody>
          <a:bodyPr wrap="none" lIns="0" tIns="45713" rIns="0" bIns="45713" anchor="ctr"/>
          <a:lstStyle/>
          <a:p>
            <a:endParaRPr lang="en-US" dirty="0"/>
          </a:p>
        </p:txBody>
      </p:sp>
      <p:sp>
        <p:nvSpPr>
          <p:cNvPr id="11277" name="Rectangle 52"/>
          <p:cNvSpPr>
            <a:spLocks noChangeArrowheads="1"/>
          </p:cNvSpPr>
          <p:nvPr/>
        </p:nvSpPr>
        <p:spPr bwMode="auto">
          <a:xfrm rot="1937288">
            <a:off x="6477000" y="2419350"/>
            <a:ext cx="85725" cy="3048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182F76"/>
              </a:gs>
            </a:gsLst>
            <a:path path="rect">
              <a:fillToRect l="100000" t="100000"/>
            </a:path>
          </a:gradFill>
          <a:ln w="9525" algn="ctr">
            <a:noFill/>
            <a:miter lim="800000"/>
            <a:headEnd/>
            <a:tailEnd/>
          </a:ln>
        </p:spPr>
        <p:txBody>
          <a:bodyPr wrap="none" lIns="0" tIns="45713" rIns="0" bIns="45713" anchor="ctr"/>
          <a:lstStyle/>
          <a:p>
            <a:endParaRPr lang="en-US" dirty="0"/>
          </a:p>
        </p:txBody>
      </p:sp>
      <p:sp>
        <p:nvSpPr>
          <p:cNvPr id="11278" name="Rectangle 53"/>
          <p:cNvSpPr>
            <a:spLocks noChangeArrowheads="1"/>
          </p:cNvSpPr>
          <p:nvPr/>
        </p:nvSpPr>
        <p:spPr bwMode="auto">
          <a:xfrm rot="1937288">
            <a:off x="6597650" y="2416175"/>
            <a:ext cx="87313" cy="3048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182F76"/>
              </a:gs>
            </a:gsLst>
            <a:path path="rect">
              <a:fillToRect l="100000" t="100000"/>
            </a:path>
          </a:gradFill>
          <a:ln w="9525" algn="ctr">
            <a:noFill/>
            <a:miter lim="800000"/>
            <a:headEnd/>
            <a:tailEnd/>
          </a:ln>
        </p:spPr>
        <p:txBody>
          <a:bodyPr wrap="none" lIns="0" tIns="45713" rIns="0" bIns="45713" anchor="ctr"/>
          <a:lstStyle/>
          <a:p>
            <a:endParaRPr lang="en-US" dirty="0"/>
          </a:p>
        </p:txBody>
      </p:sp>
      <p:sp>
        <p:nvSpPr>
          <p:cNvPr id="11279" name="Text Box 35"/>
          <p:cNvSpPr txBox="1">
            <a:spLocks noChangeArrowheads="1"/>
          </p:cNvSpPr>
          <p:nvPr/>
        </p:nvSpPr>
        <p:spPr bwMode="auto">
          <a:xfrm>
            <a:off x="304800" y="3105150"/>
            <a:ext cx="137160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AvantGarde" pitchFamily="34" charset="0"/>
              </a:rPr>
              <a:t>Provisional</a:t>
            </a:r>
          </a:p>
        </p:txBody>
      </p:sp>
      <p:sp>
        <p:nvSpPr>
          <p:cNvPr id="11280" name="Text Box 35"/>
          <p:cNvSpPr txBox="1">
            <a:spLocks noChangeArrowheads="1"/>
          </p:cNvSpPr>
          <p:nvPr/>
        </p:nvSpPr>
        <p:spPr bwMode="auto">
          <a:xfrm>
            <a:off x="1752600" y="3105150"/>
            <a:ext cx="1371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vantGarde" pitchFamily="34" charset="0"/>
              </a:rPr>
              <a:t>“Full” 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AvantGarde" pitchFamily="34" charset="0"/>
              </a:rPr>
              <a:t>International</a:t>
            </a:r>
          </a:p>
        </p:txBody>
      </p:sp>
      <p:sp>
        <p:nvSpPr>
          <p:cNvPr id="11281" name="Text Box 35"/>
          <p:cNvSpPr txBox="1">
            <a:spLocks noChangeArrowheads="1"/>
          </p:cNvSpPr>
          <p:nvPr/>
        </p:nvSpPr>
        <p:spPr bwMode="auto">
          <a:xfrm>
            <a:off x="4267200" y="3105150"/>
            <a:ext cx="137160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AvantGarde" pitchFamily="34" charset="0"/>
              </a:rPr>
              <a:t>National stage</a:t>
            </a:r>
          </a:p>
        </p:txBody>
      </p:sp>
      <p:sp>
        <p:nvSpPr>
          <p:cNvPr id="11282" name="Text Box 35"/>
          <p:cNvSpPr txBox="1">
            <a:spLocks noChangeArrowheads="1"/>
          </p:cNvSpPr>
          <p:nvPr/>
        </p:nvSpPr>
        <p:spPr bwMode="auto">
          <a:xfrm>
            <a:off x="7772400" y="3105150"/>
            <a:ext cx="838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AvantGarde" pitchFamily="34" charset="0"/>
              </a:rPr>
              <a:t>Patent issues</a:t>
            </a:r>
          </a:p>
        </p:txBody>
      </p:sp>
      <p:sp>
        <p:nvSpPr>
          <p:cNvPr id="11283" name="Line 63"/>
          <p:cNvSpPr>
            <a:spLocks noChangeShapeType="1"/>
          </p:cNvSpPr>
          <p:nvPr/>
        </p:nvSpPr>
        <p:spPr bwMode="auto">
          <a:xfrm>
            <a:off x="1066800" y="3810000"/>
            <a:ext cx="0" cy="17526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45713" rIns="0" bIns="45713" anchor="b"/>
          <a:lstStyle/>
          <a:p>
            <a:endParaRPr lang="en-US" dirty="0"/>
          </a:p>
        </p:txBody>
      </p:sp>
      <p:sp>
        <p:nvSpPr>
          <p:cNvPr id="11284" name="Line 65"/>
          <p:cNvSpPr>
            <a:spLocks noChangeShapeType="1"/>
          </p:cNvSpPr>
          <p:nvPr/>
        </p:nvSpPr>
        <p:spPr bwMode="auto">
          <a:xfrm flipV="1">
            <a:off x="971550" y="3905250"/>
            <a:ext cx="0" cy="1981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1285" name="Line 66"/>
          <p:cNvSpPr>
            <a:spLocks noChangeShapeType="1"/>
          </p:cNvSpPr>
          <p:nvPr/>
        </p:nvSpPr>
        <p:spPr bwMode="auto">
          <a:xfrm flipV="1">
            <a:off x="952500" y="5886450"/>
            <a:ext cx="72390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1286" name="Line 68"/>
          <p:cNvSpPr>
            <a:spLocks noChangeShapeType="1"/>
          </p:cNvSpPr>
          <p:nvPr/>
        </p:nvSpPr>
        <p:spPr bwMode="auto">
          <a:xfrm flipV="1">
            <a:off x="895350" y="4895850"/>
            <a:ext cx="1524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1287" name="Line 69"/>
          <p:cNvSpPr>
            <a:spLocks noChangeShapeType="1"/>
          </p:cNvSpPr>
          <p:nvPr/>
        </p:nvSpPr>
        <p:spPr bwMode="auto">
          <a:xfrm flipV="1">
            <a:off x="895350" y="3905250"/>
            <a:ext cx="1524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1288" name="Line 70"/>
          <p:cNvSpPr>
            <a:spLocks noChangeShapeType="1"/>
          </p:cNvSpPr>
          <p:nvPr/>
        </p:nvSpPr>
        <p:spPr bwMode="auto">
          <a:xfrm flipV="1">
            <a:off x="2457450" y="5810250"/>
            <a:ext cx="0" cy="152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1289" name="Line 73"/>
          <p:cNvSpPr>
            <a:spLocks noChangeShapeType="1"/>
          </p:cNvSpPr>
          <p:nvPr/>
        </p:nvSpPr>
        <p:spPr bwMode="auto">
          <a:xfrm flipV="1">
            <a:off x="4948238" y="5810250"/>
            <a:ext cx="0" cy="152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1290" name="Line 74"/>
          <p:cNvSpPr>
            <a:spLocks noChangeShapeType="1"/>
          </p:cNvSpPr>
          <p:nvPr/>
        </p:nvSpPr>
        <p:spPr bwMode="auto">
          <a:xfrm flipV="1">
            <a:off x="984546" y="5314949"/>
            <a:ext cx="1472903" cy="93789"/>
          </a:xfrm>
          <a:prstGeom prst="line">
            <a:avLst/>
          </a:prstGeom>
          <a:noFill/>
          <a:ln w="317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1291" name="Line 75"/>
          <p:cNvSpPr>
            <a:spLocks noChangeShapeType="1"/>
          </p:cNvSpPr>
          <p:nvPr/>
        </p:nvSpPr>
        <p:spPr bwMode="auto">
          <a:xfrm flipV="1">
            <a:off x="2452688" y="4872035"/>
            <a:ext cx="4762" cy="452439"/>
          </a:xfrm>
          <a:prstGeom prst="line">
            <a:avLst/>
          </a:prstGeom>
          <a:noFill/>
          <a:ln w="317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1292" name="Line 76"/>
          <p:cNvSpPr>
            <a:spLocks noChangeShapeType="1"/>
          </p:cNvSpPr>
          <p:nvPr/>
        </p:nvSpPr>
        <p:spPr bwMode="auto">
          <a:xfrm flipV="1">
            <a:off x="2447925" y="4708600"/>
            <a:ext cx="2490788" cy="180975"/>
          </a:xfrm>
          <a:prstGeom prst="line">
            <a:avLst/>
          </a:prstGeom>
          <a:noFill/>
          <a:ln w="317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1293" name="Line 77"/>
          <p:cNvSpPr>
            <a:spLocks noChangeShapeType="1"/>
          </p:cNvSpPr>
          <p:nvPr/>
        </p:nvSpPr>
        <p:spPr bwMode="auto">
          <a:xfrm flipH="1" flipV="1">
            <a:off x="4932360" y="4265608"/>
            <a:ext cx="1488" cy="455531"/>
          </a:xfrm>
          <a:prstGeom prst="line">
            <a:avLst/>
          </a:prstGeom>
          <a:noFill/>
          <a:ln w="317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1294" name="Line 78"/>
          <p:cNvSpPr>
            <a:spLocks noChangeShapeType="1"/>
          </p:cNvSpPr>
          <p:nvPr/>
        </p:nvSpPr>
        <p:spPr bwMode="auto">
          <a:xfrm flipV="1">
            <a:off x="4926857" y="3400425"/>
            <a:ext cx="2030412" cy="879475"/>
          </a:xfrm>
          <a:prstGeom prst="line">
            <a:avLst/>
          </a:prstGeom>
          <a:noFill/>
          <a:ln w="31750">
            <a:solidFill>
              <a:srgbClr val="0066FF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 dirty="0"/>
          </a:p>
        </p:txBody>
      </p:sp>
      <p:sp>
        <p:nvSpPr>
          <p:cNvPr id="11295" name="Rectangle 5"/>
          <p:cNvSpPr>
            <a:spLocks noChangeArrowheads="1"/>
          </p:cNvSpPr>
          <p:nvPr/>
        </p:nvSpPr>
        <p:spPr bwMode="auto">
          <a:xfrm>
            <a:off x="246063" y="4733925"/>
            <a:ext cx="64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$25k</a:t>
            </a:r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11296" name="Rectangle 5"/>
          <p:cNvSpPr>
            <a:spLocks noChangeArrowheads="1"/>
          </p:cNvSpPr>
          <p:nvPr/>
        </p:nvSpPr>
        <p:spPr bwMode="auto">
          <a:xfrm>
            <a:off x="263525" y="3751263"/>
            <a:ext cx="64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$50k</a:t>
            </a:r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11297" name="Line 85"/>
          <p:cNvSpPr>
            <a:spLocks noChangeShapeType="1"/>
          </p:cNvSpPr>
          <p:nvPr/>
        </p:nvSpPr>
        <p:spPr bwMode="auto">
          <a:xfrm flipV="1">
            <a:off x="8213725" y="5818188"/>
            <a:ext cx="0" cy="152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1298" name="Text Box 12"/>
          <p:cNvSpPr txBox="1">
            <a:spLocks noChangeArrowheads="1"/>
          </p:cNvSpPr>
          <p:nvPr/>
        </p:nvSpPr>
        <p:spPr bwMode="auto">
          <a:xfrm>
            <a:off x="6315075" y="3829050"/>
            <a:ext cx="1455738" cy="738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~$100-150k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</a:rPr>
              <a:t>per application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</a:rPr>
              <a:t>per country</a:t>
            </a:r>
          </a:p>
        </p:txBody>
      </p:sp>
      <p:sp>
        <p:nvSpPr>
          <p:cNvPr id="11299" name="Text Box 35"/>
          <p:cNvSpPr txBox="1">
            <a:spLocks noChangeArrowheads="1"/>
          </p:cNvSpPr>
          <p:nvPr/>
        </p:nvSpPr>
        <p:spPr bwMode="auto">
          <a:xfrm>
            <a:off x="5932488" y="2055813"/>
            <a:ext cx="13716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AvantGarde" pitchFamily="34" charset="0"/>
              </a:rPr>
              <a:t>Prosecution</a:t>
            </a:r>
          </a:p>
        </p:txBody>
      </p:sp>
      <p:sp>
        <p:nvSpPr>
          <p:cNvPr id="11300" name="Rectangle 5"/>
          <p:cNvSpPr>
            <a:spLocks noChangeArrowheads="1"/>
          </p:cNvSpPr>
          <p:nvPr/>
        </p:nvSpPr>
        <p:spPr bwMode="auto">
          <a:xfrm>
            <a:off x="7627938" y="1752600"/>
            <a:ext cx="1076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4-6 years</a:t>
            </a:r>
            <a:endParaRPr lang="en-US" sz="14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title" sz="quarter" idx="4294967295"/>
          </p:nvPr>
        </p:nvSpPr>
        <p:spPr/>
        <p:txBody>
          <a:bodyPr lIns="0"/>
          <a:lstStyle/>
          <a:p>
            <a:pPr marL="342900" eaLnBrk="1" hangingPunct="1"/>
            <a:r>
              <a:rPr lang="en-US" dirty="0" smtClean="0"/>
              <a:t>Products Using Columbia Technology</a:t>
            </a:r>
          </a:p>
        </p:txBody>
      </p:sp>
      <p:pic>
        <p:nvPicPr>
          <p:cNvPr id="84" name="Picture 3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3822" y="5493438"/>
            <a:ext cx="1090480" cy="677605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</p:pic>
      <p:pic>
        <p:nvPicPr>
          <p:cNvPr id="85" name="Picture 5" descr="synagis_pro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36983" y="4165594"/>
            <a:ext cx="1290402" cy="97123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86" name="Picture 10" descr="xalco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32316" y="2297797"/>
            <a:ext cx="1458168" cy="501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7" name="Group 43"/>
          <p:cNvGrpSpPr>
            <a:grpSpLocks/>
          </p:cNvGrpSpPr>
          <p:nvPr/>
        </p:nvGrpSpPr>
        <p:grpSpPr bwMode="auto">
          <a:xfrm>
            <a:off x="7066333" y="2918265"/>
            <a:ext cx="1399449" cy="871005"/>
            <a:chOff x="7392988" y="2997200"/>
            <a:chExt cx="1589087" cy="979300"/>
          </a:xfrm>
        </p:grpSpPr>
        <p:pic>
          <p:nvPicPr>
            <p:cNvPr id="88" name="Picture 11" descr="modak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392988" y="3183348"/>
              <a:ext cx="1589087" cy="793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9" name="Text Box 12"/>
            <p:cNvSpPr txBox="1">
              <a:spLocks noChangeArrowheads="1"/>
            </p:cNvSpPr>
            <p:nvPr/>
          </p:nvSpPr>
          <p:spPr bwMode="auto">
            <a:xfrm>
              <a:off x="7535863" y="2997200"/>
              <a:ext cx="1282700" cy="275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200" dirty="0"/>
                <a:t>Arrow Catheter</a:t>
              </a:r>
            </a:p>
          </p:txBody>
        </p:sp>
      </p:grpSp>
      <p:grpSp>
        <p:nvGrpSpPr>
          <p:cNvPr id="90" name="Group 51"/>
          <p:cNvGrpSpPr>
            <a:grpSpLocks/>
          </p:cNvGrpSpPr>
          <p:nvPr/>
        </p:nvGrpSpPr>
        <p:grpSpPr bwMode="auto">
          <a:xfrm>
            <a:off x="409360" y="2257773"/>
            <a:ext cx="1220499" cy="458795"/>
            <a:chOff x="381000" y="1992313"/>
            <a:chExt cx="1385888" cy="515937"/>
          </a:xfrm>
        </p:grpSpPr>
        <p:pic>
          <p:nvPicPr>
            <p:cNvPr id="91" name="Picture 13" descr="xolair_home_top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81000" y="1992313"/>
              <a:ext cx="1385888" cy="292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" name="Picture 14" descr="xolair_home_bottom_selected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81000" y="2286000"/>
              <a:ext cx="1385888" cy="222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93" name="Picture 15" descr="re_img_rebiflogolower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58780" y="5624697"/>
            <a:ext cx="1040150" cy="431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" name="Picture 16" descr="logo_epogen_hom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46219" y="4097833"/>
            <a:ext cx="1525274" cy="549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" name="Picture 17" descr="pz_splash_logo"/>
          <p:cNvPicPr>
            <a:picLocks noChangeAspect="1" noChangeArrowheads="1"/>
          </p:cNvPicPr>
          <p:nvPr/>
        </p:nvPicPr>
        <p:blipFill>
          <a:blip r:embed="rId11" cstate="print"/>
          <a:srcRect b="26923"/>
          <a:stretch>
            <a:fillRect/>
          </a:stretch>
        </p:blipFill>
        <p:spPr bwMode="auto">
          <a:xfrm>
            <a:off x="4871806" y="3266108"/>
            <a:ext cx="1988029" cy="59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" name="Picture 19" descr="her"/>
          <p:cNvPicPr>
            <a:picLocks noChangeAspect="1" noChangeArrowheads="1"/>
          </p:cNvPicPr>
          <p:nvPr/>
        </p:nvPicPr>
        <p:blipFill>
          <a:blip r:embed="rId12" cstate="print"/>
          <a:srcRect l="4730" b="-1082"/>
          <a:stretch>
            <a:fillRect/>
          </a:stretch>
        </p:blipFill>
        <p:spPr bwMode="auto">
          <a:xfrm>
            <a:off x="3470684" y="2927455"/>
            <a:ext cx="1210712" cy="1054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" name="Picture 20" descr="activas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804077" y="2780887"/>
            <a:ext cx="1233081" cy="375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" name="Picture 21" descr="avonex_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000862" y="3963378"/>
            <a:ext cx="1178558" cy="609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" name="Rectangle 23"/>
          <p:cNvSpPr>
            <a:spLocks noChangeArrowheads="1"/>
          </p:cNvSpPr>
          <p:nvPr/>
        </p:nvSpPr>
        <p:spPr bwMode="gray">
          <a:xfrm>
            <a:off x="6024807" y="4925076"/>
            <a:ext cx="782909" cy="4235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0" name="Rectangle 24"/>
          <p:cNvSpPr>
            <a:spLocks noChangeArrowheads="1"/>
          </p:cNvSpPr>
          <p:nvPr/>
        </p:nvSpPr>
        <p:spPr bwMode="gray">
          <a:xfrm>
            <a:off x="1474150" y="4925076"/>
            <a:ext cx="212504" cy="91759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01" name="Picture 2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96173" y="1455174"/>
            <a:ext cx="1063917" cy="595728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</p:pic>
      <p:pic>
        <p:nvPicPr>
          <p:cNvPr id="102" name="Picture 26" descr="TYS_logo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602770" y="2418158"/>
            <a:ext cx="1883176" cy="9387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03" name="Picture 27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38624" y="2892484"/>
            <a:ext cx="828457" cy="1689350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</p:pic>
      <p:grpSp>
        <p:nvGrpSpPr>
          <p:cNvPr id="104" name="Group 80"/>
          <p:cNvGrpSpPr>
            <a:grpSpLocks/>
          </p:cNvGrpSpPr>
          <p:nvPr/>
        </p:nvGrpSpPr>
        <p:grpSpPr bwMode="auto">
          <a:xfrm>
            <a:off x="4979065" y="1455174"/>
            <a:ext cx="1522477" cy="488440"/>
            <a:chOff x="4339" y="1435"/>
            <a:chExt cx="1089" cy="346"/>
          </a:xfrm>
        </p:grpSpPr>
        <p:pic>
          <p:nvPicPr>
            <p:cNvPr id="105" name="Picture 29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4429" y="1435"/>
              <a:ext cx="840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 type="none" w="lg" len="lg"/>
            </a:ln>
          </p:spPr>
        </p:pic>
        <p:sp>
          <p:nvSpPr>
            <p:cNvPr id="106" name="Text Box 30"/>
            <p:cNvSpPr txBox="1">
              <a:spLocks noChangeArrowheads="1"/>
            </p:cNvSpPr>
            <p:nvPr/>
          </p:nvSpPr>
          <p:spPr bwMode="auto">
            <a:xfrm>
              <a:off x="4339" y="1616"/>
              <a:ext cx="1089" cy="1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 type="none" w="lg" len="lg"/>
            </a:ln>
          </p:spPr>
          <p:txBody>
            <a:bodyPr lIns="45720" tIns="6400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solidFill>
                    <a:srgbClr val="1194C9"/>
                  </a:solidFill>
                </a:rPr>
                <a:t>DISCOVERY STUDIO</a:t>
              </a:r>
            </a:p>
          </p:txBody>
        </p:sp>
      </p:grpSp>
      <p:pic>
        <p:nvPicPr>
          <p:cNvPr id="107" name="Picture 32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146219" y="4775438"/>
            <a:ext cx="1291799" cy="330332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</p:pic>
      <p:pic>
        <p:nvPicPr>
          <p:cNvPr id="108" name="Picture 33"/>
          <p:cNvPicPr>
            <a:picLocks noChangeAspect="1" noChangeArrowheads="1"/>
          </p:cNvPicPr>
          <p:nvPr/>
        </p:nvPicPr>
        <p:blipFill>
          <a:blip r:embed="rId20" cstate="print"/>
          <a:srcRect r="5220"/>
          <a:stretch>
            <a:fillRect/>
          </a:stretch>
        </p:blipFill>
        <p:spPr bwMode="auto">
          <a:xfrm>
            <a:off x="5830477" y="5436103"/>
            <a:ext cx="1142208" cy="626785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</p:pic>
      <p:pic>
        <p:nvPicPr>
          <p:cNvPr id="109" name="Picture 37" descr="home_05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5596707" y="2180875"/>
            <a:ext cx="822054" cy="381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" name="Picture 49" descr="Windows7®"/>
          <p:cNvPicPr>
            <a:picLocks noChangeAspect="1" noChangeArrowheads="1"/>
          </p:cNvPicPr>
          <p:nvPr/>
        </p:nvPicPr>
        <p:blipFill>
          <a:blip r:embed="rId22" cstate="print"/>
          <a:srcRect r="43784"/>
          <a:stretch>
            <a:fillRect/>
          </a:stretch>
        </p:blipFill>
        <p:spPr bwMode="auto">
          <a:xfrm>
            <a:off x="7642352" y="1455174"/>
            <a:ext cx="872384" cy="847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" name="Picture 51" descr="CyberLink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7526293" y="2411523"/>
            <a:ext cx="1216305" cy="4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" name="Picture 55" descr="Dish Network"/>
          <p:cNvPicPr>
            <a:picLocks noChangeAspect="1" noChangeArrowheads="1"/>
          </p:cNvPicPr>
          <p:nvPr/>
        </p:nvPicPr>
        <p:blipFill>
          <a:blip r:embed="rId24" cstate="print"/>
          <a:srcRect b="17241"/>
          <a:stretch>
            <a:fillRect/>
          </a:stretch>
        </p:blipFill>
        <p:spPr bwMode="auto">
          <a:xfrm>
            <a:off x="6031797" y="4499890"/>
            <a:ext cx="939490" cy="677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" name="Picture 59" descr="logo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4890987" y="5046480"/>
            <a:ext cx="922714" cy="28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" name="Picture 61" descr="DirecTV 3D logo.png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6568649" y="1455174"/>
            <a:ext cx="1048538" cy="906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5" name="Picture 67" descr="Zimmer"/>
          <p:cNvPicPr>
            <a:picLocks noChangeAspect="1" noChangeArrowheads="1"/>
          </p:cNvPicPr>
          <p:nvPr/>
        </p:nvPicPr>
        <p:blipFill>
          <a:blip r:embed="rId27" cstate="print"/>
          <a:srcRect l="5882" t="29274" b="33420"/>
          <a:stretch>
            <a:fillRect/>
          </a:stretch>
        </p:blipFill>
        <p:spPr bwMode="auto">
          <a:xfrm>
            <a:off x="576509" y="4459741"/>
            <a:ext cx="1073703" cy="4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6" name="Picture 69" descr="Xalatan Logo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3305597" y="1455174"/>
            <a:ext cx="1518284" cy="669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7" name="Picture 73" descr="Learn about Gonal-f®"/>
          <p:cNvPicPr>
            <a:picLocks noChangeAspect="1" noChangeArrowheads="1"/>
          </p:cNvPicPr>
          <p:nvPr/>
        </p:nvPicPr>
        <p:blipFill>
          <a:blip r:embed="rId29" cstate="print"/>
          <a:srcRect t="26088"/>
          <a:stretch>
            <a:fillRect/>
          </a:stretch>
        </p:blipFill>
        <p:spPr bwMode="auto">
          <a:xfrm>
            <a:off x="1841699" y="5153570"/>
            <a:ext cx="1786710" cy="57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8" name="Picture 75" descr="EnbrelLogo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291373" y="5217069"/>
            <a:ext cx="1593779" cy="69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" name="Picture 77" descr="abciximab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1771154" y="1815247"/>
            <a:ext cx="1442789" cy="550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" name="Picture 79" descr="logo2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1804090" y="3623510"/>
            <a:ext cx="1224693" cy="47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1" name="Picture 83" descr="HP.com home"/>
          <p:cNvPicPr>
            <a:picLocks noChangeAspect="1" noChangeArrowheads="1"/>
          </p:cNvPicPr>
          <p:nvPr/>
        </p:nvPicPr>
        <p:blipFill>
          <a:blip r:embed="rId33"/>
          <a:srcRect/>
          <a:stretch>
            <a:fillRect/>
          </a:stretch>
        </p:blipFill>
        <p:spPr bwMode="auto">
          <a:xfrm>
            <a:off x="4484154" y="3415994"/>
            <a:ext cx="8388" cy="8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2" name="Group 44"/>
          <p:cNvGrpSpPr>
            <a:grpSpLocks/>
          </p:cNvGrpSpPr>
          <p:nvPr/>
        </p:nvGrpSpPr>
        <p:grpSpPr bwMode="auto">
          <a:xfrm>
            <a:off x="7055170" y="3984899"/>
            <a:ext cx="1392459" cy="2010228"/>
            <a:chOff x="7772400" y="4038600"/>
            <a:chExt cx="1580444" cy="2260599"/>
          </a:xfrm>
        </p:grpSpPr>
        <p:pic>
          <p:nvPicPr>
            <p:cNvPr id="123" name="Picture 45" descr="C:\Documents and Settings\me2304\Desktop\ipod-touch.jpg"/>
            <p:cNvPicPr>
              <a:picLocks noChangeAspect="1" noChangeArrowheads="1"/>
            </p:cNvPicPr>
            <p:nvPr/>
          </p:nvPicPr>
          <p:blipFill>
            <a:blip r:embed="rId34" cstate="print"/>
            <a:srcRect/>
            <a:stretch>
              <a:fillRect/>
            </a:stretch>
          </p:blipFill>
          <p:spPr bwMode="auto">
            <a:xfrm>
              <a:off x="7772400" y="4267200"/>
              <a:ext cx="1580444" cy="2031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" name="Picture 46" descr="iPod touch"/>
            <p:cNvPicPr>
              <a:picLocks noChangeAspect="1" noChangeArrowheads="1"/>
            </p:cNvPicPr>
            <p:nvPr/>
          </p:nvPicPr>
          <p:blipFill>
            <a:blip r:embed="rId35" cstate="print"/>
            <a:srcRect/>
            <a:stretch>
              <a:fillRect/>
            </a:stretch>
          </p:blipFill>
          <p:spPr bwMode="auto">
            <a:xfrm>
              <a:off x="8077200" y="4038600"/>
              <a:ext cx="871537" cy="200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2">
      <a:dk1>
        <a:srgbClr val="000000"/>
      </a:dk1>
      <a:lt1>
        <a:srgbClr val="FFFFFF"/>
      </a:lt1>
      <a:dk2>
        <a:srgbClr val="355666"/>
      </a:dk2>
      <a:lt2>
        <a:srgbClr val="C0C0C0"/>
      </a:lt2>
      <a:accent1>
        <a:srgbClr val="EAEAEA"/>
      </a:accent1>
      <a:accent2>
        <a:srgbClr val="C0C0C0"/>
      </a:accent2>
      <a:accent3>
        <a:srgbClr val="FFFFFF"/>
      </a:accent3>
      <a:accent4>
        <a:srgbClr val="000000"/>
      </a:accent4>
      <a:accent5>
        <a:srgbClr val="F3F3F3"/>
      </a:accent5>
      <a:accent6>
        <a:srgbClr val="AEAEAE"/>
      </a:accent6>
      <a:hlink>
        <a:srgbClr val="355666"/>
      </a:hlink>
      <a:folHlink>
        <a:srgbClr val="61C7F2"/>
      </a:folHlink>
    </a:clrScheme>
    <a:fontScheme name="Blan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3366FF"/>
            </a:gs>
            <a:gs pos="100000">
              <a:srgbClr val="3366FF">
                <a:gamma/>
                <a:shade val="46275"/>
                <a:invGamma/>
              </a:srgbClr>
            </a:gs>
          </a:gsLst>
          <a:path path="rect">
            <a:fillToRect l="100000" t="100000"/>
          </a:path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13" rIns="0" bIns="45713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3366FF"/>
            </a:gs>
            <a:gs pos="100000">
              <a:srgbClr val="3366FF">
                <a:gamma/>
                <a:shade val="46275"/>
                <a:invGamma/>
              </a:srgbClr>
            </a:gs>
          </a:gsLst>
          <a:path path="rect">
            <a:fillToRect l="100000" t="100000"/>
          </a:path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13" rIns="0" bIns="45713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177B57"/>
        </a:dk2>
        <a:lt2>
          <a:srgbClr val="80808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355666"/>
        </a:dk2>
        <a:lt2>
          <a:srgbClr val="C0C0C0"/>
        </a:lt2>
        <a:accent1>
          <a:srgbClr val="EAEAEA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AEAEAE"/>
        </a:accent6>
        <a:hlink>
          <a:srgbClr val="355666"/>
        </a:hlink>
        <a:folHlink>
          <a:srgbClr val="61C7F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700</Words>
  <Application>Microsoft Macintosh PowerPoint</Application>
  <PresentationFormat>On-screen Show (4:3)</PresentationFormat>
  <Paragraphs>211</Paragraphs>
  <Slides>23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Blank</vt:lpstr>
      <vt:lpstr>Custom Design</vt:lpstr>
      <vt:lpstr>Chart</vt:lpstr>
      <vt:lpstr>Columbia University Office of the  General Counsel</vt:lpstr>
      <vt:lpstr>What does the Patent and Licensing Group do?</vt:lpstr>
      <vt:lpstr>Overview:</vt:lpstr>
      <vt:lpstr>What is a patent?</vt:lpstr>
      <vt:lpstr>What are the requirements for a patent?</vt:lpstr>
      <vt:lpstr>How do you apply for a patent at Columbia?</vt:lpstr>
      <vt:lpstr>How do you apply for a patent at Columbia?</vt:lpstr>
      <vt:lpstr>What are the timeline and cost of obtaining  a patent?</vt:lpstr>
      <vt:lpstr>Products Using Columbia Technology</vt:lpstr>
      <vt:lpstr>Over 115 Startups in 17 Years 74+ still active, 33 VC-backed, 12 gone public, 13 acquired</vt:lpstr>
      <vt:lpstr>  Where Does the Money Go?   University Policy on Distribution of License Revenues</vt:lpstr>
      <vt:lpstr>What can I do to give my biotech invention the best chance of  getting patented and becoming a commercial product or service?</vt:lpstr>
      <vt:lpstr> Contact Tech Ventures and  submit an Invention Report (IR)  as soon as possible.</vt:lpstr>
      <vt:lpstr>Protect against disclosures and activities:</vt:lpstr>
      <vt:lpstr>Submit IR and contact Tech Ventures before:</vt:lpstr>
      <vt:lpstr>Alert us to IP Provisions in agreements:</vt:lpstr>
      <vt:lpstr>Preserve evidence of conception: keep an organized  lab notebook.</vt:lpstr>
      <vt:lpstr> Report your invention on the IR as thoroughly as possible. </vt:lpstr>
      <vt:lpstr>Make us aware of any potential inventors as soon  as possible.</vt:lpstr>
      <vt:lpstr> Focus on developing invention during the first 12 months after filing.</vt:lpstr>
      <vt:lpstr>Challenges of obtaining the necessary information:</vt:lpstr>
      <vt:lpstr>Take home message:    “Timing is everything”  (1) Contact Tech Ventures and submit an  Invention Report (IR) as soon as possible.  (2) Focus on developing invention during   the first 12 months after filing.  </vt:lpstr>
      <vt:lpstr>To receive a copy of this presentation or if you have  any questions or comments, please contact:  Gonzalo Merino at gm@gc.columbia.edu   Thank You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gm</dc:creator>
  <cp:lastModifiedBy>David Sable</cp:lastModifiedBy>
  <cp:revision>1043</cp:revision>
  <dcterms:created xsi:type="dcterms:W3CDTF">2009-01-12T21:16:44Z</dcterms:created>
  <dcterms:modified xsi:type="dcterms:W3CDTF">2012-03-07T02:41:09Z</dcterms:modified>
</cp:coreProperties>
</file>