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D7353-D22A-C64C-872A-85137BCA8A4B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537BC-0F09-3A4D-84E2-6B305A53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4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A2BA31-0008-E246-A97D-F102D3A8460C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2F2EBD-C81B-E448-93D7-F575C0D4C080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B670-1F82-004E-BF49-AA33F35603CF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667D-1229-3340-850B-AB1F5468E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bs2154@columbia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Entrepreneurship in Biotechnology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Columbia University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Graduate School of Arts and Sciences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BIOT 4180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237177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2530" name="Content Placeholder 5" descr="world biotech 1_13_11 in usd largest at to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b="1159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Segments	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Therapeutics   </a:t>
            </a:r>
            <a:r>
              <a:rPr lang="en-US">
                <a:latin typeface="Calibri" charset="0"/>
                <a:sym typeface="Wingdings" charset="0"/>
              </a:rPr>
              <a:t></a:t>
            </a: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Devices</a:t>
            </a:r>
          </a:p>
          <a:p>
            <a:pPr eaLnBrk="1" hangingPunct="1"/>
            <a:r>
              <a:rPr lang="en-US">
                <a:latin typeface="Calibri" charset="0"/>
              </a:rPr>
              <a:t>Diagnostics</a:t>
            </a:r>
          </a:p>
          <a:p>
            <a:pPr eaLnBrk="1" hangingPunct="1"/>
            <a:r>
              <a:rPr lang="en-US">
                <a:latin typeface="Calibri" charset="0"/>
              </a:rPr>
              <a:t>Agricultural</a:t>
            </a:r>
          </a:p>
          <a:p>
            <a:pPr eaLnBrk="1" hangingPunct="1"/>
            <a:r>
              <a:rPr lang="en-US">
                <a:latin typeface="Calibri" charset="0"/>
              </a:rPr>
              <a:t>Manufacturing</a:t>
            </a:r>
          </a:p>
          <a:p>
            <a:pPr eaLnBrk="1" hangingPunct="1"/>
            <a:r>
              <a:rPr lang="en-US">
                <a:latin typeface="Calibri" charset="0"/>
              </a:rPr>
              <a:t>Industrial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125397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Why study the biotech industry?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All entrepreneurship is hard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charset="0"/>
                <a:ea typeface="+mn-ea"/>
                <a:cs typeface="+mn-cs"/>
              </a:rPr>
              <a:t>Biotech is harder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charset="0"/>
                <a:ea typeface="+mn-ea"/>
              </a:rPr>
              <a:t>High regulatory hurdle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charset="0"/>
                <a:ea typeface="+mn-ea"/>
              </a:rPr>
              <a:t>Technical difficulty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charset="0"/>
                <a:ea typeface="+mn-ea"/>
              </a:rPr>
              <a:t>Long need for funding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charset="0"/>
                <a:ea typeface="+mn-ea"/>
              </a:rPr>
              <a:t>Major shifts in needed competence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charset="0"/>
                <a:ea typeface="+mn-ea"/>
              </a:rPr>
              <a:t>Discovery, Development (stages)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charset="0"/>
                <a:ea typeface="+mn-ea"/>
              </a:rPr>
              <a:t>Development, Regulatory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charset="0"/>
                <a:ea typeface="+mn-ea"/>
              </a:rPr>
              <a:t>Funding, Commercialization, Strategic development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87280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…and getting harder</a:t>
            </a:r>
          </a:p>
        </p:txBody>
      </p:sp>
      <p:pic>
        <p:nvPicPr>
          <p:cNvPr id="4" name="Content Placeholder 3" descr="Screen Shot 2012-01-13 at 11.07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b="16078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313236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26626" name="Content Placeholder 4" descr="Screen shot 2010-12-24 at 7.56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03" r="-11803"/>
          <a:stretch>
            <a:fillRect/>
          </a:stretch>
        </p:blipFill>
        <p:spPr>
          <a:xfrm>
            <a:off x="0" y="714375"/>
            <a:ext cx="9144000" cy="551021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35356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Concurrent Processes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</a:rPr>
              <a:t>Development cycle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Platform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Define proof of concept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Pipeline and lead progress</a:t>
            </a:r>
          </a:p>
          <a:p>
            <a:pPr eaLnBrk="1" hangingPunct="1">
              <a:defRPr/>
            </a:pPr>
            <a:r>
              <a:rPr lang="en-US" dirty="0" smtClean="0">
                <a:latin typeface="Calibri" charset="0"/>
              </a:rPr>
              <a:t>Funding cycle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Identifying value inflections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</a:rPr>
              <a:t>Seed through secondary public or partnerships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Calibri" charset="0"/>
              </a:rPr>
              <a:t>Funding environment may or may not reward value inflections</a:t>
            </a:r>
            <a:endParaRPr lang="en-US" dirty="0">
              <a:solidFill>
                <a:srgbClr val="FFFF00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94305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Scientific Development</a:t>
            </a:r>
          </a:p>
        </p:txBody>
      </p:sp>
      <p:pic>
        <p:nvPicPr>
          <p:cNvPr id="30722" name="Content Placeholder 3" descr="Screen shot 2010-12-24 at 7.57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 b="13637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8985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Funding Cycle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Seed</a:t>
            </a:r>
          </a:p>
          <a:p>
            <a:r>
              <a:rPr lang="en-US">
                <a:latin typeface="Calibri" charset="0"/>
              </a:rPr>
              <a:t>Angel</a:t>
            </a:r>
          </a:p>
          <a:p>
            <a:r>
              <a:rPr lang="en-US">
                <a:latin typeface="Calibri" charset="0"/>
              </a:rPr>
              <a:t>Venture</a:t>
            </a:r>
          </a:p>
          <a:p>
            <a:r>
              <a:rPr lang="en-US">
                <a:latin typeface="Calibri" charset="0"/>
              </a:rPr>
              <a:t>Public</a:t>
            </a:r>
          </a:p>
          <a:p>
            <a:r>
              <a:rPr lang="en-US">
                <a:latin typeface="Calibri" charset="0"/>
              </a:rPr>
              <a:t>Secondary</a:t>
            </a:r>
          </a:p>
          <a:p>
            <a:r>
              <a:rPr lang="en-US">
                <a:latin typeface="Calibri" charset="0"/>
              </a:rPr>
              <a:t>Partnership or sale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1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Matching Funding to Value Inflection</a:t>
            </a:r>
          </a:p>
        </p:txBody>
      </p:sp>
      <p:pic>
        <p:nvPicPr>
          <p:cNvPr id="32770" name="Content Placeholder 8" descr="Screen shot 2010-12-24 at 9.44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6" b="13386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305360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Biotech Companies in Lean Times</a:t>
            </a:r>
          </a:p>
        </p:txBody>
      </p:sp>
      <p:pic>
        <p:nvPicPr>
          <p:cNvPr id="4" name="Content Placeholder 3" descr="Screen Shot 2012-01-13 at 10.56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333912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1-17 at 2.51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" b="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44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Imprecise schedule</a:t>
            </a:r>
            <a:endParaRPr lang="en-US" dirty="0">
              <a:latin typeface="Calibri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4040188" cy="3951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Week 2: </a:t>
            </a: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business communication and business structures</a:t>
            </a:r>
          </a:p>
          <a:p>
            <a:pPr>
              <a:defRPr/>
            </a:pPr>
            <a:r>
              <a:rPr lang="en-US" sz="2000" dirty="0" smtClean="0"/>
              <a:t>Week 3: </a:t>
            </a:r>
            <a:r>
              <a:rPr lang="en-US" sz="2000" dirty="0" smtClean="0">
                <a:solidFill>
                  <a:srgbClr val="3F8DE2"/>
                </a:solidFill>
              </a:rPr>
              <a:t>business plan 1</a:t>
            </a:r>
          </a:p>
          <a:p>
            <a:pPr>
              <a:defRPr/>
            </a:pPr>
            <a:r>
              <a:rPr lang="en-US" sz="2000" dirty="0" smtClean="0"/>
              <a:t>Week 4: </a:t>
            </a:r>
            <a:r>
              <a:rPr lang="en-US" sz="2000" dirty="0" smtClean="0">
                <a:solidFill>
                  <a:srgbClr val="FFFF00"/>
                </a:solidFill>
              </a:rPr>
              <a:t>accounting and finance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Week 5: </a:t>
            </a:r>
            <a:r>
              <a:rPr lang="en-US" sz="2000" dirty="0" smtClean="0">
                <a:solidFill>
                  <a:srgbClr val="3F8DE2"/>
                </a:solidFill>
              </a:rPr>
              <a:t>early stage funding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Week 6: </a:t>
            </a:r>
            <a:r>
              <a:rPr lang="en-US" sz="2000" dirty="0" smtClean="0">
                <a:solidFill>
                  <a:srgbClr val="FFFF00"/>
                </a:solidFill>
              </a:rPr>
              <a:t>late stage funding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Week 7: </a:t>
            </a:r>
            <a:r>
              <a:rPr lang="en-US" sz="2000" dirty="0" smtClean="0">
                <a:solidFill>
                  <a:srgbClr val="3F8DE2"/>
                </a:solidFill>
              </a:rPr>
              <a:t>patents and IP protection </a:t>
            </a:r>
          </a:p>
          <a:p>
            <a:pPr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Week 8: </a:t>
            </a:r>
            <a:r>
              <a:rPr lang="en-US" sz="2000" dirty="0" smtClean="0">
                <a:solidFill>
                  <a:srgbClr val="FFFF00"/>
                </a:solidFill>
              </a:rPr>
              <a:t>management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5843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785938"/>
            <a:ext cx="4041775" cy="395128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charset="0"/>
              </a:rPr>
              <a:t>Week 9: </a:t>
            </a:r>
            <a:r>
              <a:rPr lang="en-US" sz="2000" dirty="0" smtClean="0">
                <a:solidFill>
                  <a:srgbClr val="FFFF00"/>
                </a:solidFill>
                <a:latin typeface="Calibri" charset="0"/>
              </a:rPr>
              <a:t>microeconomics</a:t>
            </a:r>
            <a:endParaRPr lang="en-US" sz="2000" dirty="0">
              <a:solidFill>
                <a:srgbClr val="FFFF00"/>
              </a:solidFill>
              <a:latin typeface="Calibri" charset="0"/>
            </a:endParaRPr>
          </a:p>
          <a:p>
            <a:r>
              <a:rPr lang="en-US" sz="2000" dirty="0">
                <a:latin typeface="Calibri" charset="0"/>
              </a:rPr>
              <a:t>Week 10: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clinical development</a:t>
            </a:r>
          </a:p>
          <a:p>
            <a:r>
              <a:rPr lang="en-US" sz="2000" dirty="0">
                <a:latin typeface="Calibri" charset="0"/>
              </a:rPr>
              <a:t>Week 11: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partnering, </a:t>
            </a:r>
            <a:r>
              <a:rPr lang="en-US" sz="2000" dirty="0" err="1">
                <a:solidFill>
                  <a:srgbClr val="FF0000"/>
                </a:solidFill>
                <a:latin typeface="Calibri" charset="0"/>
              </a:rPr>
              <a:t>m&amp;a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and exits</a:t>
            </a:r>
          </a:p>
          <a:p>
            <a:r>
              <a:rPr lang="en-US" sz="2000" dirty="0">
                <a:latin typeface="Calibri" charset="0"/>
              </a:rPr>
              <a:t>Week 12: </a:t>
            </a:r>
            <a:r>
              <a:rPr lang="en-US" sz="2000" dirty="0">
                <a:solidFill>
                  <a:srgbClr val="FFFF00"/>
                </a:solidFill>
                <a:latin typeface="Calibri" charset="0"/>
              </a:rPr>
              <a:t>evaluating a company as a potential employee</a:t>
            </a:r>
          </a:p>
          <a:p>
            <a:r>
              <a:rPr lang="en-US" sz="2000" dirty="0">
                <a:latin typeface="Calibri" charset="0"/>
              </a:rPr>
              <a:t>Week 13: 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future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of biotechnology</a:t>
            </a:r>
          </a:p>
          <a:p>
            <a:r>
              <a:rPr lang="en-US" sz="2000" dirty="0">
                <a:latin typeface="Calibri" charset="0"/>
              </a:rPr>
              <a:t>Week 14: </a:t>
            </a:r>
            <a:r>
              <a:rPr lang="en-US" sz="2000" dirty="0" smtClean="0">
                <a:latin typeface="Calibri" charset="0"/>
              </a:rPr>
              <a:t>review</a:t>
            </a:r>
            <a:endParaRPr lang="en-US" sz="2000" dirty="0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Columbia University GSAS BIOT 4180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3438" y="5413375"/>
            <a:ext cx="23923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-</a:t>
            </a:r>
            <a:r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entrepreneurship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-</a:t>
            </a:r>
            <a:r>
              <a:rPr lang="en-US" sz="1200" dirty="0">
                <a:solidFill>
                  <a:srgbClr val="FFFF00"/>
                </a:solidFill>
              </a:rPr>
              <a:t>business as a second language</a:t>
            </a:r>
          </a:p>
          <a:p>
            <a:pPr>
              <a:defRPr/>
            </a:pPr>
            <a:r>
              <a:rPr lang="en-US" sz="1200" dirty="0">
                <a:solidFill>
                  <a:srgbClr val="FFFFFF"/>
                </a:solidFill>
              </a:rPr>
              <a:t>-</a:t>
            </a:r>
            <a:r>
              <a:rPr lang="en-US" sz="1200" dirty="0">
                <a:solidFill>
                  <a:srgbClr val="FF0000"/>
                </a:solidFill>
              </a:rPr>
              <a:t>biotechnology</a:t>
            </a:r>
          </a:p>
        </p:txBody>
      </p:sp>
    </p:spTree>
    <p:extLst>
      <p:ext uri="{BB962C8B-B14F-4D97-AF65-F5344CB8AC3E}">
        <p14:creationId xmlns:p14="http://schemas.microsoft.com/office/powerpoint/2010/main" val="111688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Course structure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14 weekly meetings from 4-6 PM</a:t>
            </a:r>
          </a:p>
          <a:p>
            <a:pPr eaLnBrk="1" hangingPunct="1"/>
            <a:r>
              <a:rPr lang="en-US">
                <a:latin typeface="Calibri" charset="0"/>
              </a:rPr>
              <a:t>Weekly assignments that form the basis for the next session</a:t>
            </a:r>
          </a:p>
          <a:p>
            <a:pPr eaLnBrk="1" hangingPunct="1"/>
            <a:r>
              <a:rPr lang="en-US">
                <a:latin typeface="Calibri" charset="0"/>
              </a:rPr>
              <a:t>Students will be called upon frequently to present their work (this classroom is our lab)</a:t>
            </a:r>
          </a:p>
          <a:p>
            <a:pPr eaLnBrk="1" hangingPunct="1"/>
            <a:r>
              <a:rPr lang="en-US">
                <a:latin typeface="Calibri" charset="0"/>
              </a:rPr>
              <a:t>A final exam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86659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Student evaluation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35% assignments</a:t>
            </a:r>
          </a:p>
          <a:p>
            <a:pPr eaLnBrk="1" hangingPunct="1"/>
            <a:r>
              <a:rPr lang="en-US">
                <a:latin typeface="Calibri" charset="0"/>
              </a:rPr>
              <a:t>35% class participation</a:t>
            </a:r>
          </a:p>
          <a:p>
            <a:pPr eaLnBrk="1" hangingPunct="1"/>
            <a:r>
              <a:rPr lang="en-US">
                <a:latin typeface="Calibri" charset="0"/>
              </a:rPr>
              <a:t>30% final exam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314583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Class participation is integral and absences will markedly decrease the value of the course</a:t>
            </a:r>
          </a:p>
          <a:p>
            <a:pPr eaLnBrk="1" hangingPunct="1"/>
            <a:r>
              <a:rPr lang="en-US">
                <a:latin typeface="Calibri" charset="0"/>
              </a:rPr>
              <a:t>Communicate with me through email: </a:t>
            </a:r>
            <a:r>
              <a:rPr lang="en-US">
                <a:solidFill>
                  <a:srgbClr val="FFFF00"/>
                </a:solidFill>
                <a:latin typeface="Calibri" charset="0"/>
                <a:hlinkClick r:id="rId2"/>
              </a:rPr>
              <a:t>dbs2154@columbia.edu</a:t>
            </a:r>
            <a:endParaRPr lang="en-US">
              <a:solidFill>
                <a:srgbClr val="FFFF00"/>
              </a:solidFill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Speakers</a:t>
            </a:r>
          </a:p>
          <a:p>
            <a:pPr eaLnBrk="1" hangingPunct="1"/>
            <a:r>
              <a:rPr lang="en-US">
                <a:latin typeface="Calibri" charset="0"/>
              </a:rPr>
              <a:t>Survey results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65676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Evolution of a business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alibri" charset="0"/>
              </a:rPr>
              <a:t>Idea</a:t>
            </a:r>
          </a:p>
          <a:p>
            <a:pPr eaLnBrk="1" hangingPunct="1"/>
            <a:r>
              <a:rPr lang="en-US">
                <a:latin typeface="Calibri" charset="0"/>
              </a:rPr>
              <a:t>Organization and identity and pitch</a:t>
            </a:r>
          </a:p>
          <a:p>
            <a:pPr eaLnBrk="1" hangingPunct="1"/>
            <a:r>
              <a:rPr lang="en-US">
                <a:latin typeface="Calibri" charset="0"/>
              </a:rPr>
              <a:t>Seed capital</a:t>
            </a:r>
          </a:p>
          <a:p>
            <a:pPr eaLnBrk="1" hangingPunct="1"/>
            <a:r>
              <a:rPr lang="en-US">
                <a:latin typeface="Calibri" charset="0"/>
              </a:rPr>
              <a:t>Define what is proprietary and initiate a strategy to protect it</a:t>
            </a:r>
          </a:p>
          <a:p>
            <a:pPr eaLnBrk="1" hangingPunct="1"/>
            <a:r>
              <a:rPr lang="en-US">
                <a:latin typeface="Calibri" charset="0"/>
              </a:rPr>
              <a:t>Establish proof of concept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58810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charset="0"/>
              </a:rPr>
              <a:t>Three Statements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charset="0"/>
              </a:rPr>
              <a:t>3-5 word description</a:t>
            </a:r>
          </a:p>
          <a:p>
            <a:r>
              <a:rPr lang="en-US" dirty="0">
                <a:solidFill>
                  <a:srgbClr val="FFFF00"/>
                </a:solidFill>
                <a:latin typeface="Calibri" charset="0"/>
              </a:rPr>
              <a:t>Elevator pitch</a:t>
            </a:r>
          </a:p>
          <a:p>
            <a:r>
              <a:rPr lang="en-US" dirty="0">
                <a:solidFill>
                  <a:srgbClr val="FFFF00"/>
                </a:solidFill>
                <a:latin typeface="Calibri" charset="0"/>
              </a:rPr>
              <a:t>Business </a:t>
            </a:r>
            <a:r>
              <a:rPr lang="en-US" dirty="0" smtClean="0">
                <a:solidFill>
                  <a:srgbClr val="FFFF00"/>
                </a:solidFill>
                <a:latin typeface="Calibri" charset="0"/>
              </a:rPr>
              <a:t>Plan</a:t>
            </a:r>
          </a:p>
          <a:p>
            <a:r>
              <a:rPr lang="en-US" dirty="0" smtClean="0">
                <a:latin typeface="Calibri" charset="0"/>
              </a:rPr>
              <a:t>Accounting</a:t>
            </a:r>
            <a:endParaRPr lang="en-US" dirty="0">
              <a:latin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Assignment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Be prepared to present a 30-60 second elevator pitch at the start of the next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1-15 at 8.23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654" b="-445654"/>
          <a:stretch>
            <a:fillRect/>
          </a:stretch>
        </p:blipFill>
        <p:spPr>
          <a:xfrm>
            <a:off x="457200" y="-2012275"/>
            <a:ext cx="8229600" cy="4525963"/>
          </a:xfrm>
        </p:spPr>
      </p:pic>
      <p:pic>
        <p:nvPicPr>
          <p:cNvPr id="5" name="Picture 4" descr="Screen Shot 2012-01-15 at 8.23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75" y="457200"/>
            <a:ext cx="6595739" cy="2411817"/>
          </a:xfrm>
          <a:prstGeom prst="rect">
            <a:avLst/>
          </a:prstGeom>
        </p:spPr>
      </p:pic>
      <p:pic>
        <p:nvPicPr>
          <p:cNvPr id="6" name="Picture 5" descr="Screen Shot 2012-01-15 at 8.24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75" y="2869017"/>
            <a:ext cx="6595739" cy="2317738"/>
          </a:xfrm>
          <a:prstGeom prst="rect">
            <a:avLst/>
          </a:prstGeom>
        </p:spPr>
      </p:pic>
      <p:pic>
        <p:nvPicPr>
          <p:cNvPr id="7" name="Picture 6" descr="Screen Shot 2012-01-15 at 8.26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75" y="5186755"/>
            <a:ext cx="6595739" cy="899002"/>
          </a:xfrm>
          <a:prstGeom prst="rect">
            <a:avLst/>
          </a:prstGeom>
        </p:spPr>
      </p:pic>
      <p:pic>
        <p:nvPicPr>
          <p:cNvPr id="8" name="Picture 7" descr="Screen Shot 2012-01-15 at 8.26.5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74" y="6014740"/>
            <a:ext cx="6595739" cy="8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 charset="0"/>
            </a:endParaRPr>
          </a:p>
        </p:txBody>
      </p:sp>
      <p:pic>
        <p:nvPicPr>
          <p:cNvPr id="3" name="Content Placeholder 2" descr="Screen Shot 2012-01-17 at 2.51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b="542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Columbia University GSAS BIOT 4180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Week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324842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Economy</a:t>
            </a:r>
            <a:endParaRPr lang="en-US" dirty="0"/>
          </a:p>
        </p:txBody>
      </p:sp>
      <p:pic>
        <p:nvPicPr>
          <p:cNvPr id="4" name="Content Placeholder 3" descr="Screen Shot 2012-01-13 at 9.49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4" b="23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599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Healthcare Spending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000" dirty="0" smtClean="0">
                <a:ea typeface="+mn-ea"/>
                <a:cs typeface="+mn-cs"/>
              </a:rPr>
              <a:t>World GDP 						74,540 B</a:t>
            </a:r>
          </a:p>
          <a:p>
            <a:pPr lvl="8">
              <a:defRPr/>
            </a:pPr>
            <a:r>
              <a:rPr lang="en-US" dirty="0" smtClean="0"/>
              <a:t>CIA 2010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World healthcare economy 	</a:t>
            </a: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		7,500 B </a:t>
            </a:r>
          </a:p>
          <a:p>
            <a:pPr lvl="8">
              <a:defRPr/>
            </a:pPr>
            <a:r>
              <a:rPr lang="en-US" dirty="0" smtClean="0"/>
              <a:t>extrapolated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World biotechnology revenue			</a:t>
            </a:r>
            <a:r>
              <a:rPr lang="en-US" dirty="0" smtClean="0"/>
              <a:t>84.6</a:t>
            </a:r>
            <a:r>
              <a:rPr lang="en-US" dirty="0" smtClean="0">
                <a:ea typeface="+mn-ea"/>
                <a:cs typeface="+mn-cs"/>
              </a:rPr>
              <a:t>B </a:t>
            </a:r>
          </a:p>
          <a:p>
            <a:pPr lvl="8">
              <a:defRPr/>
            </a:pPr>
            <a:r>
              <a:rPr lang="en-US" dirty="0" smtClean="0"/>
              <a:t>Ernst &amp; Young 2010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US GDP						14,660B</a:t>
            </a:r>
          </a:p>
          <a:p>
            <a:pPr lvl="8" indent="-342900">
              <a:buFont typeface="Arial"/>
              <a:buChar char="•"/>
              <a:defRPr/>
            </a:pPr>
            <a:r>
              <a:rPr lang="en-US" dirty="0" smtClean="0"/>
              <a:t>CIA 2010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US healthcare economy				2,600 B </a:t>
            </a:r>
          </a:p>
          <a:p>
            <a:pPr lvl="8" indent="-342900">
              <a:buFont typeface="Arial"/>
              <a:buChar char="•"/>
              <a:defRPr/>
            </a:pPr>
            <a:r>
              <a:rPr lang="en-US" dirty="0" smtClean="0"/>
              <a:t>CMS 2010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US biotechnology revenue 				</a:t>
            </a:r>
            <a:r>
              <a:rPr lang="en-US" dirty="0" smtClean="0"/>
              <a:t>61</a:t>
            </a:r>
            <a:r>
              <a:rPr lang="en-US" dirty="0" smtClean="0">
                <a:ea typeface="+mn-ea"/>
                <a:cs typeface="+mn-cs"/>
              </a:rPr>
              <a:t>.6 B </a:t>
            </a:r>
          </a:p>
          <a:p>
            <a:pPr lvl="8" indent="-342900">
              <a:buFont typeface="Arial"/>
              <a:buChar char="•"/>
              <a:defRPr/>
            </a:pPr>
            <a:r>
              <a:rPr lang="en-US" dirty="0" smtClean="0"/>
              <a:t>Ernst &amp; Young 2010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188486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>
                <a:latin typeface="Tw Cen MT" charset="0"/>
              </a:rPr>
              <a:t>Comparative revenues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err="1" smtClean="0">
                <a:latin typeface="Calibri" charset="0"/>
                <a:ea typeface="+mn-ea"/>
                <a:cs typeface="+mn-cs"/>
              </a:rPr>
              <a:t>Walmart</a:t>
            </a:r>
            <a:r>
              <a:rPr lang="en-US" sz="2700" dirty="0" smtClean="0">
                <a:latin typeface="Calibri" charset="0"/>
                <a:ea typeface="+mn-ea"/>
                <a:cs typeface="+mn-cs"/>
              </a:rPr>
              <a:t> revenue*</a:t>
            </a:r>
            <a:r>
              <a:rPr lang="en-US" sz="2700" dirty="0">
                <a:latin typeface="Calibri" charset="0"/>
                <a:ea typeface="+mn-ea"/>
                <a:cs typeface="+mn-cs"/>
              </a:rPr>
              <a:t>				</a:t>
            </a:r>
            <a:r>
              <a:rPr lang="en-US" sz="2700" dirty="0" smtClean="0">
                <a:latin typeface="Calibri" charset="0"/>
                <a:ea typeface="+mn-ea"/>
                <a:cs typeface="+mn-cs"/>
              </a:rPr>
              <a:t>	419 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charset="0"/>
                <a:ea typeface="+mn-ea"/>
                <a:cs typeface="+mn-cs"/>
              </a:rPr>
              <a:t>New York State government spending			133 B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Calibri" charset="0"/>
                <a:ea typeface="+mn-ea"/>
              </a:rPr>
              <a:t>New York State Division of the Budget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charset="0"/>
                <a:ea typeface="+mn-ea"/>
                <a:cs typeface="+mn-cs"/>
              </a:rPr>
              <a:t>Pfizer revenue*					67 B</a:t>
            </a:r>
            <a:endParaRPr lang="en-US" sz="27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charset="0"/>
                <a:ea typeface="+mn-ea"/>
                <a:cs typeface="+mn-cs"/>
              </a:rPr>
              <a:t>Apple computer revenue* </a:t>
            </a:r>
            <a:r>
              <a:rPr lang="en-US" sz="2700" dirty="0">
                <a:latin typeface="Calibri" charset="0"/>
                <a:ea typeface="+mn-ea"/>
                <a:cs typeface="+mn-cs"/>
              </a:rPr>
              <a:t>			</a:t>
            </a:r>
            <a:r>
              <a:rPr lang="en-US" sz="2700" dirty="0" smtClean="0">
                <a:latin typeface="Calibri" charset="0"/>
                <a:ea typeface="+mn-ea"/>
                <a:cs typeface="+mn-cs"/>
              </a:rPr>
              <a:t>	65 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err="1" smtClean="0">
                <a:latin typeface="Calibri" charset="0"/>
                <a:ea typeface="+mn-ea"/>
                <a:cs typeface="+mn-cs"/>
              </a:rPr>
              <a:t>Pharma</a:t>
            </a:r>
            <a:r>
              <a:rPr lang="en-US" sz="2700" dirty="0" smtClean="0">
                <a:latin typeface="Calibri" charset="0"/>
                <a:ea typeface="+mn-ea"/>
                <a:cs typeface="+mn-cs"/>
              </a:rPr>
              <a:t> and biotech R&amp;D 				65 B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Calibri" charset="0"/>
                <a:ea typeface="+mn-ea"/>
              </a:rPr>
              <a:t>(</a:t>
            </a:r>
            <a:r>
              <a:rPr lang="en-US" sz="1900" dirty="0" err="1" smtClean="0">
                <a:latin typeface="Calibri" charset="0"/>
                <a:ea typeface="+mn-ea"/>
              </a:rPr>
              <a:t>PhRMA</a:t>
            </a:r>
            <a:r>
              <a:rPr lang="en-US" sz="1900" dirty="0" smtClean="0">
                <a:latin typeface="Calibri" charset="0"/>
                <a:ea typeface="+mn-ea"/>
              </a:rPr>
              <a:t>, </a:t>
            </a:r>
            <a:r>
              <a:rPr lang="en-US" sz="1900" dirty="0" err="1" smtClean="0">
                <a:latin typeface="Calibri" charset="0"/>
                <a:ea typeface="+mn-ea"/>
              </a:rPr>
              <a:t>Burrill</a:t>
            </a:r>
            <a:r>
              <a:rPr lang="en-US" sz="1900" dirty="0" smtClean="0">
                <a:latin typeface="Calibri" charset="0"/>
                <a:ea typeface="+mn-ea"/>
              </a:rPr>
              <a:t> 2009) </a:t>
            </a:r>
            <a:endParaRPr lang="en-US" sz="1900" dirty="0">
              <a:latin typeface="Calibri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>
                <a:solidFill>
                  <a:srgbClr val="FFFF00"/>
                </a:solidFill>
                <a:latin typeface="Calibri" charset="0"/>
                <a:ea typeface="+mn-ea"/>
                <a:cs typeface="+mn-cs"/>
              </a:rPr>
              <a:t>US </a:t>
            </a:r>
            <a:r>
              <a:rPr lang="en-US" sz="2700" dirty="0" smtClean="0">
                <a:solidFill>
                  <a:srgbClr val="FFFF00"/>
                </a:solidFill>
                <a:latin typeface="Calibri" charset="0"/>
                <a:ea typeface="+mn-ea"/>
                <a:cs typeface="+mn-cs"/>
              </a:rPr>
              <a:t>biotech industry</a:t>
            </a:r>
            <a:r>
              <a:rPr lang="en-US" sz="2700" dirty="0">
                <a:solidFill>
                  <a:srgbClr val="FFFF00"/>
                </a:solidFill>
                <a:latin typeface="Calibri" charset="0"/>
                <a:ea typeface="+mn-ea"/>
                <a:cs typeface="+mn-cs"/>
              </a:rPr>
              <a:t>				</a:t>
            </a:r>
            <a:r>
              <a:rPr lang="en-US" sz="2700" dirty="0" smtClean="0">
                <a:solidFill>
                  <a:srgbClr val="FFFF00"/>
                </a:solidFill>
                <a:latin typeface="Calibri" charset="0"/>
                <a:ea typeface="+mn-ea"/>
                <a:cs typeface="+mn-cs"/>
              </a:rPr>
              <a:t>	</a:t>
            </a:r>
            <a:r>
              <a:rPr lang="en-US" sz="2700" dirty="0" smtClean="0">
                <a:solidFill>
                  <a:srgbClr val="FFFF00"/>
                </a:solidFill>
                <a:latin typeface="Calibri" charset="0"/>
              </a:rPr>
              <a:t>62</a:t>
            </a:r>
            <a:r>
              <a:rPr lang="en-US" sz="2700" dirty="0" smtClean="0">
                <a:solidFill>
                  <a:srgbClr val="FFFF00"/>
                </a:solidFill>
                <a:latin typeface="Calibri" charset="0"/>
                <a:ea typeface="+mn-ea"/>
                <a:cs typeface="+mn-cs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Calibri" charset="0"/>
                <a:ea typeface="+mn-ea"/>
                <a:cs typeface="+mn-cs"/>
              </a:rPr>
              <a:t>B </a:t>
            </a:r>
            <a:endParaRPr lang="en-US" sz="2700" dirty="0" smtClean="0">
              <a:solidFill>
                <a:srgbClr val="FFFF00"/>
              </a:solidFill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charset="0"/>
                <a:ea typeface="+mn-ea"/>
                <a:cs typeface="+mn-cs"/>
              </a:rPr>
              <a:t>Coca </a:t>
            </a:r>
            <a:r>
              <a:rPr lang="en-US" sz="2700" dirty="0">
                <a:latin typeface="Calibri" charset="0"/>
                <a:ea typeface="+mn-ea"/>
                <a:cs typeface="+mn-cs"/>
              </a:rPr>
              <a:t>Cola </a:t>
            </a:r>
            <a:r>
              <a:rPr lang="en-US" sz="2700" dirty="0" smtClean="0">
                <a:latin typeface="Calibri" charset="0"/>
                <a:ea typeface="+mn-ea"/>
                <a:cs typeface="+mn-cs"/>
              </a:rPr>
              <a:t>revenue*</a:t>
            </a:r>
            <a:r>
              <a:rPr lang="en-US" sz="2700" dirty="0">
                <a:latin typeface="Calibri" charset="0"/>
                <a:ea typeface="+mn-ea"/>
                <a:cs typeface="+mn-cs"/>
              </a:rPr>
              <a:t>				</a:t>
            </a:r>
            <a:r>
              <a:rPr lang="en-US" sz="2700" dirty="0" smtClean="0">
                <a:latin typeface="Calibri" charset="0"/>
                <a:ea typeface="+mn-ea"/>
                <a:cs typeface="+mn-cs"/>
              </a:rPr>
              <a:t>	32 </a:t>
            </a:r>
            <a:r>
              <a:rPr lang="en-US" sz="2700" dirty="0">
                <a:latin typeface="Calibri" charset="0"/>
                <a:ea typeface="+mn-ea"/>
                <a:cs typeface="+mn-cs"/>
              </a:rPr>
              <a:t>B </a:t>
            </a:r>
            <a:endParaRPr lang="en-US" sz="2700" dirty="0" smtClean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charset="0"/>
                <a:ea typeface="+mn-ea"/>
                <a:cs typeface="+mn-cs"/>
              </a:rPr>
              <a:t>NIH grants						31 B</a:t>
            </a:r>
            <a:endParaRPr lang="en-US" sz="27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charset="0"/>
                <a:ea typeface="+mn-ea"/>
                <a:cs typeface="+mn-cs"/>
              </a:rPr>
              <a:t>Starbucks revenue*					11 B</a:t>
            </a:r>
            <a:endParaRPr lang="en-US" sz="2700" dirty="0">
              <a:latin typeface="Calibri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>
                <a:latin typeface="Calibri" charset="0"/>
                <a:ea typeface="+mn-ea"/>
                <a:cs typeface="+mn-cs"/>
              </a:rPr>
              <a:t>Columbia University budget 				2.7 B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Calibri" charset="0"/>
                <a:ea typeface="+mn-ea"/>
              </a:rPr>
              <a:t>Columbia office of Management and Budget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latin typeface="Calibri" charset="0"/>
                <a:ea typeface="+mn-ea"/>
              </a:rPr>
              <a:t>*</a:t>
            </a:r>
            <a:r>
              <a:rPr lang="en-US" sz="1900" dirty="0" smtClean="0">
                <a:latin typeface="Calibri" charset="0"/>
                <a:ea typeface="+mn-ea"/>
              </a:rPr>
              <a:t>Capital IQ </a:t>
            </a:r>
            <a:endParaRPr lang="en-US" sz="1900" dirty="0">
              <a:latin typeface="Calibri" charset="0"/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198845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1-13 at 10.56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41" r="-28441"/>
          <a:stretch>
            <a:fillRect/>
          </a:stretch>
        </p:blipFill>
        <p:spPr>
          <a:xfrm>
            <a:off x="-433677" y="357880"/>
            <a:ext cx="10488523" cy="576828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Columbia University GSAS BIOT 4180</a:t>
            </a:r>
          </a:p>
        </p:txBody>
      </p:sp>
    </p:spTree>
    <p:extLst>
      <p:ext uri="{BB962C8B-B14F-4D97-AF65-F5344CB8AC3E}">
        <p14:creationId xmlns:p14="http://schemas.microsoft.com/office/powerpoint/2010/main" val="149917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180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4180.thmx</Template>
  <TotalTime>1</TotalTime>
  <Words>483</Words>
  <Application>Microsoft Macintosh PowerPoint</Application>
  <PresentationFormat>On-screen Show (4:3)</PresentationFormat>
  <Paragraphs>139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4180</vt:lpstr>
      <vt:lpstr>Entrepreneurship in Biotechnology</vt:lpstr>
      <vt:lpstr>PowerPoint Presentation</vt:lpstr>
      <vt:lpstr>PowerPoint Presentation</vt:lpstr>
      <vt:lpstr>PowerPoint Presentation</vt:lpstr>
      <vt:lpstr>Week 1</vt:lpstr>
      <vt:lpstr>World Economy</vt:lpstr>
      <vt:lpstr>Healthcare Spending</vt:lpstr>
      <vt:lpstr>Comparative revenues</vt:lpstr>
      <vt:lpstr>PowerPoint Presentation</vt:lpstr>
      <vt:lpstr>PowerPoint Presentation</vt:lpstr>
      <vt:lpstr>Segments </vt:lpstr>
      <vt:lpstr>Why study the biotech industry?</vt:lpstr>
      <vt:lpstr>…and getting harder</vt:lpstr>
      <vt:lpstr>PowerPoint Presentation</vt:lpstr>
      <vt:lpstr>Concurrent Processes</vt:lpstr>
      <vt:lpstr>Scientific Development</vt:lpstr>
      <vt:lpstr>Funding Cycle</vt:lpstr>
      <vt:lpstr>Matching Funding to Value Inflection</vt:lpstr>
      <vt:lpstr>Biotech Companies in Lean Times</vt:lpstr>
      <vt:lpstr>Imprecise schedule</vt:lpstr>
      <vt:lpstr>Course structure</vt:lpstr>
      <vt:lpstr>Student evaluation</vt:lpstr>
      <vt:lpstr>PowerPoint Presentation</vt:lpstr>
      <vt:lpstr>Evolution of a business</vt:lpstr>
      <vt:lpstr>Three Statements</vt:lpstr>
      <vt:lpstr>Assignment</vt:lpstr>
    </vt:vector>
  </TitlesOfParts>
  <Company>Special Situations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in Biotechnology</dc:title>
  <dc:creator>David Sable</dc:creator>
  <cp:lastModifiedBy>David Sable</cp:lastModifiedBy>
  <cp:revision>1</cp:revision>
  <dcterms:created xsi:type="dcterms:W3CDTF">2012-01-18T01:54:44Z</dcterms:created>
  <dcterms:modified xsi:type="dcterms:W3CDTF">2012-01-18T01:55:47Z</dcterms:modified>
</cp:coreProperties>
</file>