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65" d="100"/>
          <a:sy n="165" d="100"/>
        </p:scale>
        <p:origin x="-63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45D92-ACD4-AE4A-A158-DC691963FDB9}" type="datetimeFigureOut">
              <a:rPr lang="en-US" smtClean="0"/>
              <a:t>2/6/12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07F0C-A28C-C340-9C6E-670FBCDFC0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45D92-ACD4-AE4A-A158-DC691963FDB9}" type="datetimeFigureOut">
              <a:rPr lang="en-US" smtClean="0"/>
              <a:t>2/6/12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07F0C-A28C-C340-9C6E-670FBCDFC0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45D92-ACD4-AE4A-A158-DC691963FDB9}" type="datetimeFigureOut">
              <a:rPr lang="en-US" smtClean="0"/>
              <a:t>2/6/12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07F0C-A28C-C340-9C6E-670FBCDFC0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45D92-ACD4-AE4A-A158-DC691963FDB9}" type="datetimeFigureOut">
              <a:rPr lang="en-US" smtClean="0"/>
              <a:t>2/6/12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07F0C-A28C-C340-9C6E-670FBCDFC0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45D92-ACD4-AE4A-A158-DC691963FDB9}" type="datetimeFigureOut">
              <a:rPr lang="en-US" smtClean="0"/>
              <a:t>2/6/12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07F0C-A28C-C340-9C6E-670FBCDFC0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45D92-ACD4-AE4A-A158-DC691963FDB9}" type="datetimeFigureOut">
              <a:rPr lang="en-US" smtClean="0"/>
              <a:t>2/6/12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07F0C-A28C-C340-9C6E-670FBCDFC0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45D92-ACD4-AE4A-A158-DC691963FDB9}" type="datetimeFigureOut">
              <a:rPr lang="en-US" smtClean="0"/>
              <a:t>2/6/12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07F0C-A28C-C340-9C6E-670FBCDFC0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45D92-ACD4-AE4A-A158-DC691963FDB9}" type="datetimeFigureOut">
              <a:rPr lang="en-US" smtClean="0"/>
              <a:t>2/6/12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07F0C-A28C-C340-9C6E-670FBCDFC0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45D92-ACD4-AE4A-A158-DC691963FDB9}" type="datetimeFigureOut">
              <a:rPr lang="en-US" smtClean="0"/>
              <a:t>2/6/12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07F0C-A28C-C340-9C6E-670FBCDFC0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45D92-ACD4-AE4A-A158-DC691963FDB9}" type="datetimeFigureOut">
              <a:rPr lang="en-US" smtClean="0"/>
              <a:t>2/6/12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07F0C-A28C-C340-9C6E-670FBCDFC0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45D92-ACD4-AE4A-A158-DC691963FDB9}" type="datetimeFigureOut">
              <a:rPr lang="en-US" smtClean="0"/>
              <a:t>2/6/12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07F0C-A28C-C340-9C6E-670FBCDFC0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C45D92-ACD4-AE4A-A158-DC691963FDB9}" type="datetimeFigureOut">
              <a:rPr lang="en-US" smtClean="0"/>
              <a:t>2/6/12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807F0C-A28C-C340-9C6E-670FBCDFC0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Week 4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Accounting</a:t>
            </a:r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Columbia University GSAS BIOT 4180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646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Cap Structure</a:t>
            </a:r>
            <a:endParaRPr lang="en-US" dirty="0"/>
          </a:p>
        </p:txBody>
      </p:sp>
      <p:pic>
        <p:nvPicPr>
          <p:cNvPr id="4" name="Content Placeholder 3" descr="Screen shot 2010-12-28 at 10.08.11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38" r="22938"/>
          <a:stretch>
            <a:fillRect/>
          </a:stretch>
        </p:blipFill>
        <p:spPr/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Columbia University GSAS BIOT 4180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7650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Complex cap structure</a:t>
            </a:r>
            <a:endParaRPr lang="en-US" dirty="0"/>
          </a:p>
        </p:txBody>
      </p:sp>
      <p:pic>
        <p:nvPicPr>
          <p:cNvPr id="4" name="Content Placeholder 3" descr="Screen shot 2010-12-28 at 10.10.01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28" b="19228"/>
          <a:stretch>
            <a:fillRect/>
          </a:stretch>
        </p:blipFill>
        <p:spPr/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Columbia University GSAS BIOT 4180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9706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Other statements bridge two balance sheets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Bridges two balance sheets</a:t>
            </a:r>
          </a:p>
          <a:p>
            <a:r>
              <a:rPr lang="en-US" dirty="0" smtClean="0"/>
              <a:t>Balance sheet assumptions affect the income statement</a:t>
            </a:r>
          </a:p>
          <a:p>
            <a:pPr lvl="1"/>
            <a:r>
              <a:rPr lang="en-US" dirty="0" err="1" smtClean="0"/>
              <a:t>Eg</a:t>
            </a:r>
            <a:r>
              <a:rPr lang="en-US" dirty="0" smtClean="0"/>
              <a:t> inventory valuation -&gt; cost of goods sold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Columbia University GSAS BIOT 4180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1619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Income statement</a:t>
            </a:r>
            <a:endParaRPr lang="en-US" dirty="0"/>
          </a:p>
        </p:txBody>
      </p:sp>
      <p:pic>
        <p:nvPicPr>
          <p:cNvPr id="4" name="Content Placeholder 3" descr="Screen shot 2010-12-28 at 10.02.18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8" r="9108"/>
          <a:stretch>
            <a:fillRect/>
          </a:stretch>
        </p:blipFill>
        <p:spPr/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Columbia University GSAS BIOT 4180</a:t>
            </a: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661885" y="2189263"/>
            <a:ext cx="1791987" cy="168162"/>
          </a:xfrm>
          <a:prstGeom prst="rect">
            <a:avLst/>
          </a:prstGeom>
          <a:solidFill>
            <a:srgbClr val="09213B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80898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Income Statement with product sales</a:t>
            </a:r>
            <a:endParaRPr lang="en-US" dirty="0"/>
          </a:p>
        </p:txBody>
      </p:sp>
      <p:pic>
        <p:nvPicPr>
          <p:cNvPr id="5" name="Content Placeholder 4" descr="Screen shot 2011-01-29 at 7.39.40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5" r="2555"/>
          <a:stretch>
            <a:fillRect/>
          </a:stretch>
        </p:blipFill>
        <p:spPr/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Columbia University GSAS BIOT 4180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654094" y="1760760"/>
            <a:ext cx="1768613" cy="173736"/>
          </a:xfrm>
          <a:prstGeom prst="rect">
            <a:avLst/>
          </a:prstGeom>
          <a:solidFill>
            <a:srgbClr val="09213B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59367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Cash Flow Statement reconciles changes in cash bet balance sheets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Operating income for income statement</a:t>
            </a:r>
          </a:p>
          <a:p>
            <a:pPr lvl="1"/>
            <a:r>
              <a:rPr lang="en-US" dirty="0" smtClean="0"/>
              <a:t>Add back non cash items (</a:t>
            </a:r>
            <a:r>
              <a:rPr lang="en-US" dirty="0" err="1" smtClean="0"/>
              <a:t>dep</a:t>
            </a:r>
            <a:r>
              <a:rPr lang="en-US" dirty="0" smtClean="0"/>
              <a:t>, </a:t>
            </a:r>
            <a:r>
              <a:rPr lang="en-US" dirty="0" err="1" smtClean="0"/>
              <a:t>amort</a:t>
            </a:r>
            <a:r>
              <a:rPr lang="en-US" dirty="0" smtClean="0"/>
              <a:t>, prepays, deferrals)</a:t>
            </a:r>
          </a:p>
          <a:p>
            <a:pPr lvl="1"/>
            <a:r>
              <a:rPr lang="en-US" dirty="0" smtClean="0"/>
              <a:t>Add / subtract financing and investing in/outflow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Columbia University GSAS BIOT 4180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2201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Cash Flow Statement</a:t>
            </a:r>
            <a:endParaRPr lang="en-US" dirty="0"/>
          </a:p>
        </p:txBody>
      </p:sp>
      <p:pic>
        <p:nvPicPr>
          <p:cNvPr id="4" name="Content Placeholder 3" descr="Screen shot 2010-12-28 at 10.03.03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6" b="9646"/>
          <a:stretch>
            <a:fillRect/>
          </a:stretch>
        </p:blipFill>
        <p:spPr/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Columbia University GSAS BIOT 4180</a:t>
            </a: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825501" y="1698431"/>
            <a:ext cx="1449172" cy="12465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8772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Screen shot 2010-12-28 at 9.55.31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91" b="12291"/>
          <a:stretch>
            <a:fillRect/>
          </a:stretch>
        </p:blipFill>
        <p:spPr/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Columbia University GSAS BIOT 4180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6020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Capital Expenses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Need for expensive equipment, larger facility often signals need for new type of financing</a:t>
            </a:r>
          </a:p>
          <a:p>
            <a:r>
              <a:rPr lang="en-US" dirty="0" smtClean="0"/>
              <a:t>Time horizons for debt match time horizons of use of proceeds</a:t>
            </a:r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Columbia University GSAS BIOT 4180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1821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Funding 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Seed capital</a:t>
            </a:r>
          </a:p>
          <a:p>
            <a:r>
              <a:rPr lang="en-US" dirty="0" smtClean="0"/>
              <a:t>Angel investors</a:t>
            </a:r>
          </a:p>
          <a:p>
            <a:r>
              <a:rPr lang="en-US" dirty="0" smtClean="0"/>
              <a:t>Venture capital</a:t>
            </a:r>
          </a:p>
          <a:p>
            <a:pPr lvl="1"/>
            <a:r>
              <a:rPr lang="en-US" dirty="0" smtClean="0"/>
              <a:t>Early stage</a:t>
            </a:r>
          </a:p>
          <a:p>
            <a:pPr lvl="1"/>
            <a:r>
              <a:rPr lang="en-US" dirty="0" smtClean="0"/>
              <a:t>Late stage</a:t>
            </a:r>
          </a:p>
          <a:p>
            <a:r>
              <a:rPr lang="en-US" dirty="0" smtClean="0"/>
              <a:t>Public offerings</a:t>
            </a:r>
          </a:p>
          <a:p>
            <a:r>
              <a:rPr lang="en-US" dirty="0" smtClean="0"/>
              <a:t>Non dilutive funds</a:t>
            </a:r>
          </a:p>
          <a:p>
            <a:pPr lvl="1"/>
            <a:r>
              <a:rPr lang="en-US" dirty="0" smtClean="0"/>
              <a:t>Grants</a:t>
            </a:r>
          </a:p>
          <a:p>
            <a:pPr lvl="1"/>
            <a:r>
              <a:rPr lang="en-US" dirty="0" smtClean="0"/>
              <a:t>Business development</a:t>
            </a:r>
          </a:p>
          <a:p>
            <a:r>
              <a:rPr lang="en-US" dirty="0" smtClean="0"/>
              <a:t>Product revenues and profit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Columbia University GSAS BIOT 4180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9933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the beginning…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ledger: a written record of every transaction</a:t>
            </a:r>
          </a:p>
          <a:p>
            <a:pPr lvl="1"/>
            <a:r>
              <a:rPr lang="en-US" dirty="0" smtClean="0"/>
              <a:t>Use of funds to purchase an asset</a:t>
            </a:r>
          </a:p>
          <a:p>
            <a:pPr lvl="1"/>
            <a:r>
              <a:rPr lang="en-US" dirty="0" smtClean="0"/>
              <a:t>Sale of asset for cash</a:t>
            </a:r>
          </a:p>
          <a:p>
            <a:r>
              <a:rPr lang="en-US" dirty="0" smtClean="0"/>
              <a:t>Double entry: an enforced balance between inflows and outflows for the company</a:t>
            </a:r>
          </a:p>
          <a:p>
            <a:r>
              <a:rPr lang="en-US" dirty="0" smtClean="0"/>
              <a:t>First entry: owner(s) writes a check and the company issues equity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Columbia University GSAS BIOT 4180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4555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Time horizons for positive cash flow generation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Service business</a:t>
            </a:r>
          </a:p>
          <a:p>
            <a:r>
              <a:rPr lang="en-US" dirty="0" smtClean="0"/>
              <a:t>Franchises</a:t>
            </a:r>
          </a:p>
          <a:p>
            <a:r>
              <a:rPr lang="en-US" dirty="0" smtClean="0"/>
              <a:t>Software</a:t>
            </a:r>
          </a:p>
          <a:p>
            <a:r>
              <a:rPr lang="en-US" dirty="0" smtClean="0"/>
              <a:t>Light manufacturing</a:t>
            </a:r>
          </a:p>
          <a:p>
            <a:r>
              <a:rPr lang="en-US" dirty="0" smtClean="0"/>
              <a:t>Heavy manufacturing</a:t>
            </a:r>
          </a:p>
          <a:p>
            <a:r>
              <a:rPr lang="en-US" dirty="0" smtClean="0"/>
              <a:t>Exploration</a:t>
            </a:r>
          </a:p>
          <a:p>
            <a:r>
              <a:rPr lang="en-US" dirty="0" smtClean="0"/>
              <a:t>R&amp;D, regulation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Columbia University GSAS BIOT 4180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9629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Discounted Cash Flow</a:t>
            </a:r>
            <a:endParaRPr lang="en-US" dirty="0"/>
          </a:p>
        </p:txBody>
      </p:sp>
      <p:pic>
        <p:nvPicPr>
          <p:cNvPr id="5" name="Content Placeholder 4" descr="Screen shot 2011-02-04 at 1.54.46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34" b="9934"/>
          <a:stretch>
            <a:fillRect/>
          </a:stretch>
        </p:blipFill>
        <p:spPr/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Columbia University GSAS BIOT 4180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7017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Business Basics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Accounting</a:t>
            </a:r>
          </a:p>
          <a:p>
            <a:pPr lvl="1"/>
            <a:r>
              <a:rPr lang="en-US" dirty="0" smtClean="0"/>
              <a:t>Double entry bookkeeping</a:t>
            </a:r>
          </a:p>
          <a:p>
            <a:pPr lvl="2"/>
            <a:r>
              <a:rPr lang="en-US" dirty="0" smtClean="0"/>
              <a:t>Debit: increase in asset or decrease in liability</a:t>
            </a:r>
          </a:p>
          <a:p>
            <a:pPr lvl="2"/>
            <a:r>
              <a:rPr lang="en-US" dirty="0" smtClean="0"/>
              <a:t>Credit: decrease asset or increase liability or equity</a:t>
            </a:r>
          </a:p>
          <a:p>
            <a:pPr lvl="1"/>
            <a:r>
              <a:rPr lang="en-US" dirty="0" smtClean="0"/>
              <a:t>Financial statements</a:t>
            </a:r>
          </a:p>
          <a:p>
            <a:pPr lvl="1"/>
            <a:r>
              <a:rPr lang="en-US" dirty="0" smtClean="0"/>
              <a:t>Amortization and depreciation</a:t>
            </a:r>
          </a:p>
          <a:p>
            <a:pPr lvl="1"/>
            <a:r>
              <a:rPr lang="en-US" dirty="0" smtClean="0"/>
              <a:t>Expenses and expensing</a:t>
            </a:r>
          </a:p>
          <a:p>
            <a:pPr lvl="1"/>
            <a:r>
              <a:rPr lang="en-US" dirty="0" smtClean="0"/>
              <a:t>Tax considerations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Columbia University GSAS BIOT 4180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3593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Financial Statements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From the ledger, 3 statements follow</a:t>
            </a:r>
          </a:p>
          <a:p>
            <a:pPr lvl="1"/>
            <a:r>
              <a:rPr lang="en-US" dirty="0" smtClean="0"/>
              <a:t>Balance sheet</a:t>
            </a:r>
          </a:p>
          <a:p>
            <a:pPr lvl="1"/>
            <a:r>
              <a:rPr lang="en-US" dirty="0" smtClean="0"/>
              <a:t>Income statement </a:t>
            </a:r>
          </a:p>
          <a:p>
            <a:pPr lvl="1"/>
            <a:r>
              <a:rPr lang="en-US" dirty="0" smtClean="0"/>
              <a:t>Statement of cash flows</a:t>
            </a:r>
          </a:p>
          <a:p>
            <a:r>
              <a:rPr lang="en-US" dirty="0" smtClean="0"/>
              <a:t>Balance sheet exists from inception</a:t>
            </a:r>
          </a:p>
          <a:p>
            <a:r>
              <a:rPr lang="en-US" dirty="0" smtClean="0"/>
              <a:t>Income and cash flow are different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Columbia University GSAS BIOT 4180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4365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Balance sheet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“Snapshot in time” of the financial condition of the company</a:t>
            </a:r>
          </a:p>
          <a:p>
            <a:r>
              <a:rPr lang="en-US" dirty="0" smtClean="0"/>
              <a:t>What the company owns, what it owes and who lays claim to what</a:t>
            </a:r>
            <a:r>
              <a:rPr lang="fr-FR" dirty="0" smtClean="0"/>
              <a:t>’</a:t>
            </a:r>
            <a:r>
              <a:rPr lang="en-US" dirty="0" smtClean="0"/>
              <a:t>s left</a:t>
            </a:r>
          </a:p>
          <a:p>
            <a:r>
              <a:rPr lang="en-US" dirty="0" smtClean="0"/>
              <a:t>Assets on one side, liabilities and owners’ equity on the other</a:t>
            </a:r>
          </a:p>
          <a:p>
            <a:r>
              <a:rPr lang="en-US" dirty="0" smtClean="0"/>
              <a:t>Income statement is between two balance sheets</a:t>
            </a:r>
          </a:p>
          <a:p>
            <a:r>
              <a:rPr lang="en-US" dirty="0" smtClean="0"/>
              <a:t>Depreciation of assets, amortization of goodwill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Columbia University GSAS BIOT 4180</a:t>
            </a:r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275476" y="6275901"/>
            <a:ext cx="16412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Tracy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6815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Balance Sheet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General form</a:t>
            </a:r>
          </a:p>
          <a:p>
            <a:pPr lvl="1"/>
            <a:r>
              <a:rPr lang="en-US" dirty="0" smtClean="0"/>
              <a:t>More liquid assets at the top</a:t>
            </a:r>
          </a:p>
          <a:p>
            <a:pPr lvl="1"/>
            <a:r>
              <a:rPr lang="en-US" dirty="0" smtClean="0"/>
              <a:t>Current assets and current liabilities (used within 1 </a:t>
            </a:r>
            <a:r>
              <a:rPr lang="en-US" dirty="0" err="1" smtClean="0"/>
              <a:t>yr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Columbia University GSAS BIOT 4180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0192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Balance sheet</a:t>
            </a:r>
            <a:endParaRPr lang="en-US" dirty="0"/>
          </a:p>
        </p:txBody>
      </p:sp>
      <p:pic>
        <p:nvPicPr>
          <p:cNvPr id="4" name="Content Placeholder 3" descr="Screen shot 2010-12-28 at 10.00.11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34" b="7434"/>
          <a:stretch>
            <a:fillRect/>
          </a:stretch>
        </p:blipFill>
        <p:spPr/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Columbia University GSAS BIOT 4180</a:t>
            </a: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630720" y="1600203"/>
            <a:ext cx="1682909" cy="162604"/>
          </a:xfrm>
          <a:prstGeom prst="rect">
            <a:avLst/>
          </a:prstGeom>
          <a:solidFill>
            <a:srgbClr val="09213B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3409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Buildings and equipment are depreciable</a:t>
            </a:r>
          </a:p>
          <a:p>
            <a:r>
              <a:rPr lang="en-US" dirty="0" smtClean="0"/>
              <a:t>Land is not</a:t>
            </a:r>
          </a:p>
          <a:p>
            <a:r>
              <a:rPr lang="en-US" dirty="0" smtClean="0"/>
              <a:t>Depreciation can be accelerated</a:t>
            </a:r>
          </a:p>
          <a:p>
            <a:r>
              <a:rPr lang="en-US" dirty="0" smtClean="0"/>
              <a:t>Inventories: can be counted in different ways</a:t>
            </a:r>
          </a:p>
          <a:p>
            <a:pPr lvl="1"/>
            <a:r>
              <a:rPr lang="en-US" dirty="0" smtClean="0"/>
              <a:t>FIFO</a:t>
            </a:r>
          </a:p>
          <a:p>
            <a:pPr lvl="1"/>
            <a:r>
              <a:rPr lang="en-US" dirty="0" smtClean="0"/>
              <a:t>LIFO</a:t>
            </a:r>
          </a:p>
          <a:p>
            <a:r>
              <a:rPr lang="en-US" dirty="0" smtClean="0"/>
              <a:t>General principal is that companies with profits want to maximize recognition of expenses early to decrease taxes</a:t>
            </a:r>
          </a:p>
          <a:p>
            <a:r>
              <a:rPr lang="en-US" dirty="0" smtClean="0"/>
              <a:t>Opposite can be true (max profits to make stock go up)</a:t>
            </a:r>
          </a:p>
          <a:p>
            <a:r>
              <a:rPr lang="en-US" dirty="0" smtClean="0"/>
              <a:t>Need for consistency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Columbia University GSAS BIOT 4180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5043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Capital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combination of debt and equity on which the company is built</a:t>
            </a:r>
          </a:p>
          <a:p>
            <a:pPr lvl="1"/>
            <a:r>
              <a:rPr lang="en-US" dirty="0" smtClean="0"/>
              <a:t>Debt: borrowed funds with a fixed interest rate and date of repayment. Debt holders have first liquidation preference</a:t>
            </a:r>
          </a:p>
          <a:p>
            <a:pPr lvl="1"/>
            <a:r>
              <a:rPr lang="en-US" dirty="0" smtClean="0"/>
              <a:t>Equity: ownership of assets after debt holders have been repaid</a:t>
            </a:r>
          </a:p>
          <a:p>
            <a:pPr lvl="1"/>
            <a:r>
              <a:rPr lang="en-US" dirty="0" smtClean="0"/>
              <a:t>Hybrids: preferred stock, convertible debt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Columbia University GSAS BIOT 4180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79058"/>
      </p:ext>
    </p:extLst>
  </p:cSld>
  <p:clrMapOvr>
    <a:masterClrMapping/>
  </p:clrMapOvr>
</p:sld>
</file>

<file path=ppt/theme/theme1.xml><?xml version="1.0" encoding="utf-8"?>
<a:theme xmlns:a="http://schemas.openxmlformats.org/drawingml/2006/main" name="4180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4180.thmx</Template>
  <TotalTime>1</TotalTime>
  <Words>567</Words>
  <Application>Microsoft Macintosh PowerPoint</Application>
  <PresentationFormat>On-screen Show (4:3)</PresentationFormat>
  <Paragraphs>108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4180</vt:lpstr>
      <vt:lpstr>Week 4</vt:lpstr>
      <vt:lpstr>In the beginning…</vt:lpstr>
      <vt:lpstr>Business Basics</vt:lpstr>
      <vt:lpstr>Financial Statements</vt:lpstr>
      <vt:lpstr>Balance sheet</vt:lpstr>
      <vt:lpstr>Balance Sheet</vt:lpstr>
      <vt:lpstr>Balance sheet</vt:lpstr>
      <vt:lpstr>Assets</vt:lpstr>
      <vt:lpstr>Capital Structure</vt:lpstr>
      <vt:lpstr>Simple Cap Structure</vt:lpstr>
      <vt:lpstr>Complex cap structure</vt:lpstr>
      <vt:lpstr>Other statements bridge two balance sheets</vt:lpstr>
      <vt:lpstr>Income statement</vt:lpstr>
      <vt:lpstr>Income Statement with product sales</vt:lpstr>
      <vt:lpstr>Cash Flow Statement reconciles changes in cash bet balance sheets</vt:lpstr>
      <vt:lpstr>Cash Flow Statement</vt:lpstr>
      <vt:lpstr>PowerPoint Presentation</vt:lpstr>
      <vt:lpstr>Capital Expenses</vt:lpstr>
      <vt:lpstr>Funding cycle</vt:lpstr>
      <vt:lpstr>Time horizons for positive cash flow generation</vt:lpstr>
      <vt:lpstr>Discounted Cash Flow</vt:lpstr>
    </vt:vector>
  </TitlesOfParts>
  <Company>Special Situations Fund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Week 4</dc:title>
  <dc:creator>David Sable</dc:creator>
  <cp:lastModifiedBy>David Sable</cp:lastModifiedBy>
  <cp:revision>1</cp:revision>
  <dcterms:created xsi:type="dcterms:W3CDTF">2012-02-07T01:24:52Z</dcterms:created>
  <dcterms:modified xsi:type="dcterms:W3CDTF">2012-02-07T01:26:22Z</dcterms:modified>
</cp:coreProperties>
</file>