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E86C7-9BC9-624B-A821-FCA50D697E82}" type="datetimeFigureOut">
              <a:rPr lang="en-US" smtClean="0"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5B6-461A-AC49-AC7A-6DD41071F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Entrepreneurship in Biotechnology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Columbia University</a:t>
            </a:r>
          </a:p>
          <a:p>
            <a:pPr>
              <a:defRPr/>
            </a:pPr>
            <a:r>
              <a:rPr lang="en-US" dirty="0" smtClean="0"/>
              <a:t>Graduate School of Arts and Sciences</a:t>
            </a:r>
          </a:p>
          <a:p>
            <a:pPr>
              <a:defRPr/>
            </a:pPr>
            <a:r>
              <a:rPr lang="en-US" dirty="0" smtClean="0"/>
              <a:t>BIOT 4180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5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Can the company pay its bills?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profitable is the product(s)?</a:t>
            </a:r>
          </a:p>
          <a:p>
            <a:r>
              <a:rPr lang="en-US" dirty="0" smtClean="0"/>
              <a:t>How much of the company would I own if I buy stock?</a:t>
            </a:r>
          </a:p>
          <a:p>
            <a:r>
              <a:rPr lang="en-US" dirty="0" smtClean="0"/>
              <a:t>What are my options worth?</a:t>
            </a:r>
          </a:p>
          <a:p>
            <a:r>
              <a:rPr lang="en-US" dirty="0" smtClean="0"/>
              <a:t>What is the cash burn?</a:t>
            </a:r>
          </a:p>
          <a:p>
            <a:r>
              <a:rPr lang="en-US" dirty="0" smtClean="0"/>
              <a:t>Can the company raise money?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 sheet: working capital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Income statement: gross margin</a:t>
            </a:r>
          </a:p>
          <a:p>
            <a:r>
              <a:rPr lang="en-US" dirty="0" smtClean="0"/>
              <a:t>Balance sheet: capital structure</a:t>
            </a:r>
          </a:p>
          <a:p>
            <a:r>
              <a:rPr lang="en-US" dirty="0" smtClean="0"/>
              <a:t>Cash burn: cash flow statement</a:t>
            </a:r>
          </a:p>
          <a:p>
            <a:r>
              <a:rPr lang="en-US" dirty="0" smtClean="0"/>
              <a:t>Cash flows (debt), cap structure (equity)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474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Income Statement with product sales</a:t>
            </a:r>
            <a:endParaRPr lang="en-US" sz="4000" dirty="0"/>
          </a:p>
        </p:txBody>
      </p:sp>
      <p:pic>
        <p:nvPicPr>
          <p:cNvPr id="5" name="Content Placeholder 4" descr="Screen shot 2011-01-29 at 7.39.4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" r="2555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4094" y="1760760"/>
            <a:ext cx="1768613" cy="173736"/>
          </a:xfrm>
          <a:prstGeom prst="rect">
            <a:avLst/>
          </a:prstGeom>
          <a:solidFill>
            <a:srgbClr val="0921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4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Can the company pay its bills?</a:t>
            </a:r>
          </a:p>
          <a:p>
            <a:r>
              <a:rPr lang="en-US" dirty="0" smtClean="0"/>
              <a:t>How profitable is the product(s)?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of the company would I own if I buy stock?</a:t>
            </a:r>
          </a:p>
          <a:p>
            <a:r>
              <a:rPr lang="en-US" dirty="0" smtClean="0"/>
              <a:t>What are my options worth?</a:t>
            </a:r>
          </a:p>
          <a:p>
            <a:r>
              <a:rPr lang="en-US" dirty="0" smtClean="0"/>
              <a:t>What is the cash burn?</a:t>
            </a:r>
          </a:p>
          <a:p>
            <a:r>
              <a:rPr lang="en-US" dirty="0" smtClean="0"/>
              <a:t>Can the company raise money?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 sheet: working capital</a:t>
            </a:r>
          </a:p>
          <a:p>
            <a:r>
              <a:rPr lang="en-US" dirty="0" smtClean="0"/>
              <a:t>Income statement: gross margin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Balance sheet: capital structure</a:t>
            </a:r>
          </a:p>
          <a:p>
            <a:r>
              <a:rPr lang="en-US" dirty="0" smtClean="0"/>
              <a:t>Cash burn: cash flow statement</a:t>
            </a:r>
          </a:p>
          <a:p>
            <a:r>
              <a:rPr lang="en-US" dirty="0" smtClean="0"/>
              <a:t>Cash flows (debt), cap structure (equity)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8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Cap Structure</a:t>
            </a:r>
            <a:endParaRPr lang="en-US" dirty="0"/>
          </a:p>
        </p:txBody>
      </p:sp>
      <p:pic>
        <p:nvPicPr>
          <p:cNvPr id="4" name="Content Placeholder 3" descr="Screen shot 2010-12-28 at 10.08.1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8" r="22938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4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cap structure</a:t>
            </a:r>
            <a:endParaRPr lang="en-US" dirty="0"/>
          </a:p>
        </p:txBody>
      </p:sp>
      <p:pic>
        <p:nvPicPr>
          <p:cNvPr id="4" name="Content Placeholder 3" descr="Screen shot 2010-12-28 at 10.10.0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28" b="19228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1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Can the company pay its bills?</a:t>
            </a:r>
          </a:p>
          <a:p>
            <a:r>
              <a:rPr lang="en-US" dirty="0" smtClean="0"/>
              <a:t>How profitable is the product(s)?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How much of the company would I own if I buy stock?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is the cash burn?</a:t>
            </a:r>
          </a:p>
          <a:p>
            <a:r>
              <a:rPr lang="en-US" dirty="0" smtClean="0"/>
              <a:t>Can the company raise money?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 sheet: working capital</a:t>
            </a:r>
          </a:p>
          <a:p>
            <a:r>
              <a:rPr lang="en-US" dirty="0" smtClean="0"/>
              <a:t>Income statement: gross margin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Balance sheet: capital structure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Cash burn: cash flow statement</a:t>
            </a:r>
          </a:p>
          <a:p>
            <a:r>
              <a:rPr lang="en-US" dirty="0" smtClean="0"/>
              <a:t>Cash flows (debt), cap structure (equity)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66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Statement</a:t>
            </a:r>
            <a:endParaRPr lang="en-US" dirty="0"/>
          </a:p>
        </p:txBody>
      </p:sp>
      <p:pic>
        <p:nvPicPr>
          <p:cNvPr id="4" name="Content Placeholder 3" descr="Screen shot 2010-12-28 at 10.03.0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6" b="9646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25501" y="1698431"/>
            <a:ext cx="1449172" cy="12465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Can the company pay its bills?</a:t>
            </a:r>
          </a:p>
          <a:p>
            <a:r>
              <a:rPr lang="en-US" dirty="0" smtClean="0"/>
              <a:t>How profitable is the product(s)?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How much of the company would I own if I buy stock?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What is the cash burn?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Can the company raise money?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 sheet: working capital</a:t>
            </a:r>
          </a:p>
          <a:p>
            <a:r>
              <a:rPr lang="en-US" dirty="0" smtClean="0"/>
              <a:t>Income statement: gross margin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Balance sheet: capital structure</a:t>
            </a:r>
          </a:p>
          <a:p>
            <a:r>
              <a:rPr lang="en-US" dirty="0" smtClean="0"/>
              <a:t>Cash burn: cash flow statement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Cash flows (debt), cap structure (equity)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87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Review discounted cash flow</a:t>
            </a:r>
          </a:p>
          <a:p>
            <a:r>
              <a:rPr lang="en-US" dirty="0" smtClean="0"/>
              <a:t>Financial statement diagnostics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Debt, equity and convertible debt </a:t>
            </a:r>
          </a:p>
          <a:p>
            <a:r>
              <a:rPr lang="en-US" dirty="0" smtClean="0"/>
              <a:t>Basics of equity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4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Review discounted cash flow</a:t>
            </a:r>
          </a:p>
          <a:p>
            <a:r>
              <a:rPr lang="en-US" dirty="0" smtClean="0"/>
              <a:t>Financial statement diagnostics</a:t>
            </a:r>
          </a:p>
          <a:p>
            <a:r>
              <a:rPr lang="en-US" dirty="0" smtClean="0"/>
              <a:t>Debt 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Basics of equity sales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4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Accounting and Finance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3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Homework</a:t>
            </a:r>
          </a:p>
          <a:p>
            <a:r>
              <a:rPr lang="en-US" dirty="0" smtClean="0"/>
              <a:t>Review discounted cash flow</a:t>
            </a:r>
          </a:p>
          <a:p>
            <a:r>
              <a:rPr lang="en-US" dirty="0" smtClean="0"/>
              <a:t>Financial statement diagnostics</a:t>
            </a:r>
          </a:p>
          <a:p>
            <a:r>
              <a:rPr lang="en-US" dirty="0" smtClean="0"/>
              <a:t>Debt 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Basic equity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5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Review discounted cash flow</a:t>
            </a:r>
          </a:p>
          <a:p>
            <a:r>
              <a:rPr lang="en-US" dirty="0" smtClean="0"/>
              <a:t>Financial statement diagnostics</a:t>
            </a:r>
          </a:p>
          <a:p>
            <a:r>
              <a:rPr lang="en-US" dirty="0" smtClean="0"/>
              <a:t>Debt 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Basic equity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Cash Flow</a:t>
            </a:r>
            <a:endParaRPr lang="en-US" dirty="0"/>
          </a:p>
        </p:txBody>
      </p:sp>
      <p:pic>
        <p:nvPicPr>
          <p:cNvPr id="5" name="Content Placeholder 4" descr="Screen shot 2011-02-04 at 1.54.4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4" b="9934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8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Review discounted cash flow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Financial statement diagnostics</a:t>
            </a:r>
          </a:p>
          <a:p>
            <a:r>
              <a:rPr lang="en-US" dirty="0" smtClean="0"/>
              <a:t>Debt </a:t>
            </a:r>
          </a:p>
          <a:p>
            <a:r>
              <a:rPr lang="en-US" dirty="0" smtClean="0"/>
              <a:t>Equity</a:t>
            </a:r>
          </a:p>
          <a:p>
            <a:r>
              <a:rPr lang="en-US" dirty="0" smtClean="0"/>
              <a:t>Basic equity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70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the company pay its bills?</a:t>
            </a:r>
          </a:p>
          <a:p>
            <a:r>
              <a:rPr lang="en-US" dirty="0" smtClean="0"/>
              <a:t>How profitable is the product(s)?</a:t>
            </a:r>
          </a:p>
          <a:p>
            <a:pPr lvl="1"/>
            <a:r>
              <a:rPr lang="en-US" dirty="0" smtClean="0"/>
              <a:t>How much of the company would I own if I buy stock?</a:t>
            </a:r>
          </a:p>
          <a:p>
            <a:pPr lvl="1"/>
            <a:r>
              <a:rPr lang="en-US" dirty="0" smtClean="0"/>
              <a:t>What are my options worth?</a:t>
            </a:r>
          </a:p>
          <a:p>
            <a:r>
              <a:rPr lang="en-US" dirty="0" smtClean="0"/>
              <a:t>What is the cash burn?</a:t>
            </a:r>
          </a:p>
          <a:p>
            <a:r>
              <a:rPr lang="en-US" dirty="0" smtClean="0"/>
              <a:t>Can the company raise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0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Can the company pay its bills?</a:t>
            </a:r>
          </a:p>
          <a:p>
            <a:r>
              <a:rPr lang="en-US" dirty="0" smtClean="0"/>
              <a:t>How profitable is the product(s)?</a:t>
            </a:r>
          </a:p>
          <a:p>
            <a:r>
              <a:rPr lang="en-US" dirty="0" smtClean="0"/>
              <a:t>How much of the company would I own if I buy stock?</a:t>
            </a:r>
          </a:p>
          <a:p>
            <a:r>
              <a:rPr lang="en-US" dirty="0" smtClean="0"/>
              <a:t>What are my options worth?</a:t>
            </a:r>
          </a:p>
          <a:p>
            <a:r>
              <a:rPr lang="en-US" dirty="0" smtClean="0"/>
              <a:t>What is the cash burn?</a:t>
            </a:r>
          </a:p>
          <a:p>
            <a:r>
              <a:rPr lang="en-US" dirty="0" smtClean="0"/>
              <a:t>Can the company raise money?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Balance sheet: working capital</a:t>
            </a:r>
          </a:p>
          <a:p>
            <a:r>
              <a:rPr lang="en-US" dirty="0" smtClean="0"/>
              <a:t>Income statement: gross margin</a:t>
            </a:r>
          </a:p>
          <a:p>
            <a:r>
              <a:rPr lang="en-US" dirty="0" smtClean="0"/>
              <a:t>Balance sheet: capital structure</a:t>
            </a:r>
          </a:p>
          <a:p>
            <a:r>
              <a:rPr lang="en-US" dirty="0" smtClean="0"/>
              <a:t>Cash burn: cash flow statement</a:t>
            </a:r>
          </a:p>
          <a:p>
            <a:r>
              <a:rPr lang="en-US" dirty="0" smtClean="0"/>
              <a:t>Cash flows (debt), cap structure (equity)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1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</a:t>
            </a:r>
            <a:endParaRPr lang="en-US" dirty="0"/>
          </a:p>
        </p:txBody>
      </p:sp>
      <p:pic>
        <p:nvPicPr>
          <p:cNvPr id="4" name="Content Placeholder 3" descr="Screen shot 2010-12-28 at 10.00.1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4" b="7434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Columbia University GSAS BIOT 4180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30720" y="1600203"/>
            <a:ext cx="1682909" cy="162604"/>
          </a:xfrm>
          <a:prstGeom prst="rect">
            <a:avLst/>
          </a:prstGeom>
          <a:solidFill>
            <a:srgbClr val="09213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180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4180.thmx</Template>
  <TotalTime>1</TotalTime>
  <Words>590</Words>
  <Application>Microsoft Macintosh PowerPoint</Application>
  <PresentationFormat>On-screen Show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4180</vt:lpstr>
      <vt:lpstr>Entrepreneurship in Biotechnology</vt:lpstr>
      <vt:lpstr>Week 6</vt:lpstr>
      <vt:lpstr>agenda</vt:lpstr>
      <vt:lpstr>agenda</vt:lpstr>
      <vt:lpstr>Discounted Cash Flow</vt:lpstr>
      <vt:lpstr>agenda</vt:lpstr>
      <vt:lpstr>questions</vt:lpstr>
      <vt:lpstr>questions</vt:lpstr>
      <vt:lpstr>Balance sheet</vt:lpstr>
      <vt:lpstr>questions</vt:lpstr>
      <vt:lpstr>Income Statement with product sales</vt:lpstr>
      <vt:lpstr>questions</vt:lpstr>
      <vt:lpstr>Simple Cap Structure</vt:lpstr>
      <vt:lpstr>Complex cap structure</vt:lpstr>
      <vt:lpstr>questions</vt:lpstr>
      <vt:lpstr>Cash Flow Statement</vt:lpstr>
      <vt:lpstr>questions</vt:lpstr>
      <vt:lpstr>agenda</vt:lpstr>
      <vt:lpstr>agenda</vt:lpstr>
    </vt:vector>
  </TitlesOfParts>
  <Company>Special Situations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in Biotechnology</dc:title>
  <dc:creator>David Sable</dc:creator>
  <cp:lastModifiedBy>David Sable</cp:lastModifiedBy>
  <cp:revision>1</cp:revision>
  <dcterms:created xsi:type="dcterms:W3CDTF">2012-02-20T23:46:14Z</dcterms:created>
  <dcterms:modified xsi:type="dcterms:W3CDTF">2012-02-20T23:48:33Z</dcterms:modified>
</cp:coreProperties>
</file>