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65" d="100"/>
          <a:sy n="165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464C-EDEB-804B-9679-A9AD3F28F38F}" type="datetimeFigureOut">
              <a:rPr lang="en-US" smtClean="0"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DCD1-F85A-D546-8E7B-DB5FB9B6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464C-EDEB-804B-9679-A9AD3F28F38F}" type="datetimeFigureOut">
              <a:rPr lang="en-US" smtClean="0"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DCD1-F85A-D546-8E7B-DB5FB9B6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464C-EDEB-804B-9679-A9AD3F28F38F}" type="datetimeFigureOut">
              <a:rPr lang="en-US" smtClean="0"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DCD1-F85A-D546-8E7B-DB5FB9B6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464C-EDEB-804B-9679-A9AD3F28F38F}" type="datetimeFigureOut">
              <a:rPr lang="en-US" smtClean="0"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DCD1-F85A-D546-8E7B-DB5FB9B6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464C-EDEB-804B-9679-A9AD3F28F38F}" type="datetimeFigureOut">
              <a:rPr lang="en-US" smtClean="0"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DCD1-F85A-D546-8E7B-DB5FB9B6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464C-EDEB-804B-9679-A9AD3F28F38F}" type="datetimeFigureOut">
              <a:rPr lang="en-US" smtClean="0"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DCD1-F85A-D546-8E7B-DB5FB9B6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464C-EDEB-804B-9679-A9AD3F28F38F}" type="datetimeFigureOut">
              <a:rPr lang="en-US" smtClean="0"/>
              <a:t>2/28/12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DCD1-F85A-D546-8E7B-DB5FB9B6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464C-EDEB-804B-9679-A9AD3F28F38F}" type="datetimeFigureOut">
              <a:rPr lang="en-US" smtClean="0"/>
              <a:t>2/28/12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DCD1-F85A-D546-8E7B-DB5FB9B6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464C-EDEB-804B-9679-A9AD3F28F38F}" type="datetimeFigureOut">
              <a:rPr lang="en-US" smtClean="0"/>
              <a:t>2/28/12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DCD1-F85A-D546-8E7B-DB5FB9B6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464C-EDEB-804B-9679-A9AD3F28F38F}" type="datetimeFigureOut">
              <a:rPr lang="en-US" smtClean="0"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DCD1-F85A-D546-8E7B-DB5FB9B6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464C-EDEB-804B-9679-A9AD3F28F38F}" type="datetimeFigureOut">
              <a:rPr lang="en-US" smtClean="0"/>
              <a:t>2/28/12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DCD1-F85A-D546-8E7B-DB5FB9B6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C464C-EDEB-804B-9679-A9AD3F28F38F}" type="datetimeFigureOut">
              <a:rPr lang="en-US" smtClean="0"/>
              <a:t>2/28/12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BDCD1-F85A-D546-8E7B-DB5FB9B6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charset="0"/>
              </a:rPr>
              <a:t>Entrepreneurship in Biotechnology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Columbia University</a:t>
            </a:r>
          </a:p>
          <a:p>
            <a:pPr>
              <a:defRPr/>
            </a:pPr>
            <a:r>
              <a:rPr lang="en-US" dirty="0" smtClean="0"/>
              <a:t>Graduate School of Arts and Sciences</a:t>
            </a:r>
          </a:p>
          <a:p>
            <a:pPr>
              <a:defRPr/>
            </a:pPr>
            <a:r>
              <a:rPr lang="en-US" dirty="0" smtClean="0"/>
              <a:t>BIOT 4180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8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Black-Scholes: valuation a function of time to expiration, current price, strike price, volatility of the underlying</a:t>
            </a:r>
          </a:p>
          <a:p>
            <a:r>
              <a:rPr lang="en-US" dirty="0" smtClean="0"/>
              <a:t>Employee options vest over time</a:t>
            </a:r>
          </a:p>
          <a:p>
            <a:r>
              <a:rPr lang="en-US" dirty="0" smtClean="0"/>
              <a:t>More accurate for frequently traded stocks with consistent volatility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0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</a:t>
            </a:r>
          </a:p>
          <a:p>
            <a:r>
              <a:rPr lang="en-US" dirty="0" smtClean="0"/>
              <a:t>Directors</a:t>
            </a:r>
          </a:p>
          <a:p>
            <a:r>
              <a:rPr lang="en-US" dirty="0" smtClean="0"/>
              <a:t>Scientific advisory board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2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Boards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Organizational oversight as defined by bylaws</a:t>
            </a:r>
          </a:p>
          <a:p>
            <a:r>
              <a:rPr lang="en-US" dirty="0" smtClean="0"/>
              <a:t>Elected by shareholders in public companies</a:t>
            </a:r>
          </a:p>
          <a:p>
            <a:pPr lvl="1"/>
            <a:r>
              <a:rPr lang="en-US" dirty="0" smtClean="0"/>
              <a:t>Policies and objectives</a:t>
            </a:r>
          </a:p>
          <a:p>
            <a:pPr lvl="1"/>
            <a:r>
              <a:rPr lang="en-US" dirty="0" smtClean="0"/>
              <a:t>Executive oversight</a:t>
            </a:r>
          </a:p>
          <a:p>
            <a:pPr lvl="1"/>
            <a:r>
              <a:rPr lang="en-US" dirty="0" smtClean="0"/>
              <a:t>Resource oversight (adequate cash)</a:t>
            </a:r>
          </a:p>
          <a:p>
            <a:pPr lvl="1"/>
            <a:r>
              <a:rPr lang="en-US" dirty="0" smtClean="0"/>
              <a:t>Approval of budgets</a:t>
            </a:r>
          </a:p>
          <a:p>
            <a:pPr lvl="1"/>
            <a:r>
              <a:rPr lang="en-US" dirty="0" smtClean="0"/>
              <a:t>Reporting performance</a:t>
            </a:r>
          </a:p>
          <a:p>
            <a:pPr lvl="1"/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3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05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Hiring histories</a:t>
            </a:r>
          </a:p>
          <a:p>
            <a:r>
              <a:rPr lang="en-US" dirty="0" smtClean="0"/>
              <a:t>Skills and talents</a:t>
            </a:r>
          </a:p>
          <a:p>
            <a:r>
              <a:rPr lang="en-US" dirty="0" smtClean="0"/>
              <a:t>Managing people</a:t>
            </a:r>
          </a:p>
          <a:p>
            <a:pPr lvl="1"/>
            <a:r>
              <a:rPr lang="en-US" dirty="0" smtClean="0"/>
              <a:t>Behavioral theory: Maslow’ s Hierarchy</a:t>
            </a:r>
          </a:p>
          <a:p>
            <a:pPr lvl="1"/>
            <a:r>
              <a:rPr lang="en-US" dirty="0" smtClean="0"/>
              <a:t>Responsibility / Authority</a:t>
            </a:r>
          </a:p>
          <a:p>
            <a:r>
              <a:rPr lang="en-US" dirty="0" smtClean="0"/>
              <a:t>Compensation: stock options</a:t>
            </a:r>
          </a:p>
          <a:p>
            <a:r>
              <a:rPr lang="en-US" dirty="0" smtClean="0"/>
              <a:t>Boards and oversight</a:t>
            </a:r>
          </a:p>
          <a:p>
            <a:r>
              <a:rPr lang="en-US" dirty="0" smtClean="0"/>
              <a:t>?Marketing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8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 and Talents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Technical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Generalist</a:t>
            </a:r>
          </a:p>
          <a:p>
            <a:r>
              <a:rPr lang="en-US" dirty="0" smtClean="0"/>
              <a:t>Platform specific</a:t>
            </a:r>
          </a:p>
          <a:p>
            <a:r>
              <a:rPr lang="en-US" dirty="0" smtClean="0"/>
              <a:t>Stage specific</a:t>
            </a:r>
          </a:p>
          <a:p>
            <a:pPr lvl="1"/>
            <a:r>
              <a:rPr lang="en-US" dirty="0" smtClean="0"/>
              <a:t>Preclinical</a:t>
            </a:r>
          </a:p>
          <a:p>
            <a:pPr lvl="1"/>
            <a:r>
              <a:rPr lang="en-US" dirty="0" smtClean="0"/>
              <a:t>Clinical</a:t>
            </a:r>
          </a:p>
          <a:p>
            <a:pPr lvl="2"/>
            <a:r>
              <a:rPr lang="en-US" dirty="0" smtClean="0"/>
              <a:t>Trial design</a:t>
            </a:r>
          </a:p>
          <a:p>
            <a:pPr lvl="2"/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Regulatory</a:t>
            </a:r>
          </a:p>
          <a:p>
            <a:pPr lvl="1"/>
            <a:r>
              <a:rPr lang="en-US" dirty="0" smtClean="0"/>
              <a:t>(Pre)Commercial</a:t>
            </a:r>
          </a:p>
          <a:p>
            <a:r>
              <a:rPr lang="en-US" dirty="0" smtClean="0"/>
              <a:t>Outsourcing options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Accounting</a:t>
            </a:r>
          </a:p>
          <a:p>
            <a:r>
              <a:rPr lang="en-US" dirty="0" smtClean="0"/>
              <a:t>Fund raising</a:t>
            </a:r>
          </a:p>
          <a:p>
            <a:r>
              <a:rPr lang="en-US" dirty="0" smtClean="0"/>
              <a:t>Internal budgeting</a:t>
            </a:r>
          </a:p>
          <a:p>
            <a:r>
              <a:rPr lang="en-US" dirty="0" smtClean="0"/>
              <a:t>External sources</a:t>
            </a:r>
          </a:p>
          <a:p>
            <a:pPr lvl="1"/>
            <a:r>
              <a:rPr lang="en-US" dirty="0" smtClean="0"/>
              <a:t>Investors</a:t>
            </a:r>
          </a:p>
          <a:p>
            <a:pPr lvl="1"/>
            <a:r>
              <a:rPr lang="en-US" dirty="0" smtClean="0"/>
              <a:t>Board of directors</a:t>
            </a:r>
          </a:p>
          <a:p>
            <a:r>
              <a:rPr lang="en-US" dirty="0" smtClean="0"/>
              <a:t>Business development</a:t>
            </a:r>
          </a:p>
          <a:p>
            <a:r>
              <a:rPr lang="en-US" dirty="0" smtClean="0"/>
              <a:t>M&amp;A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30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Maslow’s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smtClean="0"/>
              <a:t>Self actualization</a:t>
            </a:r>
          </a:p>
          <a:p>
            <a:pPr algn="ctr"/>
            <a:r>
              <a:rPr lang="en-US" dirty="0" smtClean="0"/>
              <a:t>Esteem</a:t>
            </a:r>
          </a:p>
          <a:p>
            <a:pPr algn="ctr"/>
            <a:r>
              <a:rPr lang="en-US" sz="4800" dirty="0" smtClean="0"/>
              <a:t>Love</a:t>
            </a:r>
          </a:p>
          <a:p>
            <a:pPr algn="ctr"/>
            <a:r>
              <a:rPr lang="en-US" sz="6000" dirty="0" smtClean="0"/>
              <a:t>Safety</a:t>
            </a:r>
          </a:p>
          <a:p>
            <a:pPr algn="ctr"/>
            <a:r>
              <a:rPr lang="en-US" sz="6600" dirty="0" smtClean="0"/>
              <a:t>Physiologic</a:t>
            </a:r>
            <a:endParaRPr lang="en-US" sz="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0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 and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assumes responsibility</a:t>
            </a:r>
          </a:p>
          <a:p>
            <a:r>
              <a:rPr lang="en-US" dirty="0" smtClean="0"/>
              <a:t>One delegates authority</a:t>
            </a:r>
          </a:p>
          <a:p>
            <a:r>
              <a:rPr lang="en-US" dirty="0" smtClean="0"/>
              <a:t>Conflict arises when one assumes responsibility without being granted authority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05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Praise individually, publicly</a:t>
            </a:r>
          </a:p>
          <a:p>
            <a:r>
              <a:rPr lang="en-US" dirty="0" smtClean="0"/>
              <a:t>Correct or discipline privately</a:t>
            </a:r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Dated, specific and quantified</a:t>
            </a:r>
          </a:p>
          <a:p>
            <a:pPr lvl="1"/>
            <a:r>
              <a:rPr lang="en-US" dirty="0" smtClean="0"/>
              <a:t>Regular meeting</a:t>
            </a:r>
          </a:p>
          <a:p>
            <a:r>
              <a:rPr lang="en-US" dirty="0" smtClean="0"/>
              <a:t>Clarity of outcome</a:t>
            </a:r>
          </a:p>
          <a:p>
            <a:pPr lvl="1"/>
            <a:r>
              <a:rPr lang="en-US" dirty="0" smtClean="0"/>
              <a:t>Criteria for advancement, pay increase</a:t>
            </a:r>
          </a:p>
          <a:p>
            <a:pPr lvl="1"/>
            <a:r>
              <a:rPr lang="en-US" dirty="0" smtClean="0"/>
              <a:t>Criteria and process for firing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41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Salary principles</a:t>
            </a:r>
          </a:p>
          <a:p>
            <a:pPr lvl="1"/>
            <a:r>
              <a:rPr lang="en-US" dirty="0" smtClean="0"/>
              <a:t>Per unit, per hour / day, per year</a:t>
            </a:r>
          </a:p>
          <a:p>
            <a:pPr lvl="1"/>
            <a:r>
              <a:rPr lang="en-US" dirty="0" smtClean="0"/>
              <a:t>Economic rent </a:t>
            </a:r>
          </a:p>
          <a:p>
            <a:r>
              <a:rPr lang="en-US" dirty="0" smtClean="0"/>
              <a:t>Cash versus equity</a:t>
            </a:r>
          </a:p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62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 option: the right but not obligation to purchase a certain amount of stock at a preset (“strike”) price for a given amount of time</a:t>
            </a:r>
          </a:p>
          <a:p>
            <a:r>
              <a:rPr lang="en-US" dirty="0" smtClean="0"/>
              <a:t>Vesting: options can only be exercised after a certain period of time</a:t>
            </a:r>
          </a:p>
          <a:p>
            <a:r>
              <a:rPr lang="en-US" dirty="0" smtClean="0"/>
              <a:t>Non-transferable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180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4180.thmx</Template>
  <TotalTime>0</TotalTime>
  <Words>341</Words>
  <Application>Microsoft Macintosh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4180</vt:lpstr>
      <vt:lpstr>Entrepreneurship in Biotechnology</vt:lpstr>
      <vt:lpstr>Week 7</vt:lpstr>
      <vt:lpstr>Agenda </vt:lpstr>
      <vt:lpstr>Skill and Talents</vt:lpstr>
      <vt:lpstr>Maslow’s Hierarchy</vt:lpstr>
      <vt:lpstr>Responsibility and Authority</vt:lpstr>
      <vt:lpstr>Communication</vt:lpstr>
      <vt:lpstr>Compensation</vt:lpstr>
      <vt:lpstr>Stock Options</vt:lpstr>
      <vt:lpstr>Option Valuation</vt:lpstr>
      <vt:lpstr>PowerPoint Presentation</vt:lpstr>
      <vt:lpstr>Boards of Directors</vt:lpstr>
    </vt:vector>
  </TitlesOfParts>
  <Company>Special Situations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in Biotechnology</dc:title>
  <dc:creator>David Sable</dc:creator>
  <cp:lastModifiedBy>David Sable</cp:lastModifiedBy>
  <cp:revision>1</cp:revision>
  <dcterms:created xsi:type="dcterms:W3CDTF">2012-02-28T17:57:51Z</dcterms:created>
  <dcterms:modified xsi:type="dcterms:W3CDTF">2012-02-28T17:58:30Z</dcterms:modified>
</cp:coreProperties>
</file>