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FD63-7758-6546-9CB8-BFE9CFB4990F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C1F6-77AD-9A45-B7B1-B24B6C5270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1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a competitive market, suppliers enter freely and bid down the price ~equal to the aggregate prices of inputs</a:t>
            </a:r>
          </a:p>
          <a:p>
            <a:r>
              <a:rPr lang="en-US" dirty="0" smtClean="0"/>
              <a:t>In competitive market, each firm sees only the market price</a:t>
            </a:r>
          </a:p>
          <a:p>
            <a:r>
              <a:rPr lang="en-US" dirty="0" smtClean="0"/>
              <a:t>In noncompetitive markets, firm sees the market demand curve</a:t>
            </a:r>
          </a:p>
          <a:p>
            <a:r>
              <a:rPr lang="en-US" dirty="0" smtClean="0"/>
              <a:t>Limiting supply gives the supplier ability to set the price and maximize gross margin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78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Keynes</a:t>
            </a:r>
          </a:p>
          <a:p>
            <a:r>
              <a:rPr lang="en-US" dirty="0" smtClean="0"/>
              <a:t>Friedman</a:t>
            </a:r>
          </a:p>
          <a:p>
            <a:r>
              <a:rPr lang="en-US" dirty="0" smtClean="0"/>
              <a:t>Fiscal policy</a:t>
            </a:r>
          </a:p>
          <a:p>
            <a:r>
              <a:rPr lang="en-US" dirty="0" smtClean="0"/>
              <a:t>Monetary policy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7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Where prices come from</a:t>
            </a:r>
          </a:p>
          <a:p>
            <a:r>
              <a:rPr lang="en-US" dirty="0" smtClean="0"/>
              <a:t>Supply and demand curves</a:t>
            </a:r>
          </a:p>
          <a:p>
            <a:r>
              <a:rPr lang="en-US" dirty="0" smtClean="0"/>
              <a:t>Market models</a:t>
            </a:r>
          </a:p>
          <a:p>
            <a:pPr lvl="1"/>
            <a:r>
              <a:rPr lang="en-US" dirty="0" smtClean="0"/>
              <a:t>Perfect competition</a:t>
            </a:r>
          </a:p>
          <a:p>
            <a:pPr lvl="1"/>
            <a:r>
              <a:rPr lang="en-US" dirty="0" smtClean="0"/>
              <a:t>Monopoly / monopsony</a:t>
            </a:r>
          </a:p>
          <a:p>
            <a:pPr lvl="1"/>
            <a:r>
              <a:rPr lang="en-US" dirty="0" smtClean="0"/>
              <a:t>Oligopoly / </a:t>
            </a:r>
            <a:r>
              <a:rPr lang="en-US" dirty="0" err="1" smtClean="0"/>
              <a:t>oligopsony</a:t>
            </a:r>
            <a:endParaRPr lang="en-US" dirty="0" smtClean="0"/>
          </a:p>
          <a:p>
            <a:r>
              <a:rPr lang="en-US" dirty="0" smtClean="0"/>
              <a:t>Economic rent</a:t>
            </a:r>
          </a:p>
          <a:p>
            <a:r>
              <a:rPr lang="en-US" dirty="0" smtClean="0"/>
              <a:t>Application to margins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3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pic>
        <p:nvPicPr>
          <p:cNvPr id="5" name="Content Placeholder 4" descr="supply and deman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23" b="20823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8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Factors</a:t>
            </a:r>
          </a:p>
          <a:p>
            <a:pPr lvl="1"/>
            <a:r>
              <a:rPr lang="en-US" dirty="0" smtClean="0"/>
              <a:t>Market demand</a:t>
            </a:r>
          </a:p>
          <a:p>
            <a:pPr lvl="2"/>
            <a:r>
              <a:rPr lang="en-US" dirty="0" smtClean="0"/>
              <a:t>Different demands from different purchasers</a:t>
            </a:r>
          </a:p>
          <a:p>
            <a:pPr lvl="2"/>
            <a:r>
              <a:rPr lang="en-US" dirty="0" smtClean="0"/>
              <a:t>Elasticity of demand</a:t>
            </a:r>
          </a:p>
          <a:p>
            <a:pPr lvl="1"/>
            <a:r>
              <a:rPr lang="en-US" dirty="0" smtClean="0"/>
              <a:t>Market supply</a:t>
            </a:r>
          </a:p>
          <a:p>
            <a:pPr lvl="2"/>
            <a:r>
              <a:rPr lang="en-US" dirty="0"/>
              <a:t>Costs of inputs reflect relative scarcity of input</a:t>
            </a:r>
          </a:p>
          <a:p>
            <a:pPr lvl="2"/>
            <a:r>
              <a:rPr lang="en-US" dirty="0" smtClean="0"/>
              <a:t>Pricing is a means of efficient allocation of resources</a:t>
            </a:r>
            <a:endParaRPr lang="en-US" dirty="0"/>
          </a:p>
          <a:p>
            <a:r>
              <a:rPr lang="en-US" dirty="0" smtClean="0"/>
              <a:t>Interference with market pricing interferes with the efficient allocation of resources in a competitive market </a:t>
            </a:r>
            <a:r>
              <a:rPr lang="en-US" dirty="0" err="1" smtClean="0"/>
              <a:t>eg</a:t>
            </a:r>
            <a:r>
              <a:rPr lang="en-US" dirty="0" smtClean="0"/>
              <a:t> minimum wage or healthcare costs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6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curve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Downward sloping</a:t>
            </a:r>
          </a:p>
          <a:p>
            <a:r>
              <a:rPr lang="en-US" dirty="0" smtClean="0"/>
              <a:t>Elasticity</a:t>
            </a:r>
          </a:p>
          <a:p>
            <a:r>
              <a:rPr lang="en-US" dirty="0" smtClean="0"/>
              <a:t>Curve shifts in response to changes in taste, availability of competitive products</a:t>
            </a:r>
          </a:p>
          <a:p>
            <a:r>
              <a:rPr lang="en-US" dirty="0" smtClean="0"/>
              <a:t>Be careful about narrow definition of competition!</a:t>
            </a:r>
          </a:p>
          <a:p>
            <a:r>
              <a:rPr lang="en-US" dirty="0" smtClean="0"/>
              <a:t>Marketing attempts to shift the demand curve; news can shift demand curve</a:t>
            </a:r>
          </a:p>
          <a:p>
            <a:endParaRPr lang="en-US" dirty="0"/>
          </a:p>
        </p:txBody>
      </p:sp>
      <p:pic>
        <p:nvPicPr>
          <p:cNvPr id="10" name="Content Placeholder 9" descr="demand curve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1" b="3981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6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curve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Upward sloping</a:t>
            </a:r>
          </a:p>
          <a:p>
            <a:r>
              <a:rPr lang="en-US" dirty="0" smtClean="0"/>
              <a:t>Decrease in cost of inputs can shift supply curve</a:t>
            </a:r>
          </a:p>
          <a:p>
            <a:r>
              <a:rPr lang="en-US" dirty="0" smtClean="0"/>
              <a:t>Can be elastic </a:t>
            </a:r>
            <a:endParaRPr lang="en-US" dirty="0"/>
          </a:p>
        </p:txBody>
      </p:sp>
      <p:pic>
        <p:nvPicPr>
          <p:cNvPr id="8" name="Content Placeholder 7" descr="supply curve shift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" r="2624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0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Models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perfect competition, neither suppliers nor consumers see the market curves</a:t>
            </a:r>
          </a:p>
          <a:p>
            <a:r>
              <a:rPr lang="en-US" dirty="0" smtClean="0"/>
              <a:t>Monopolists see the market demand and have an incentive to decrease supply to maximize total revenue</a:t>
            </a:r>
          </a:p>
          <a:p>
            <a:r>
              <a:rPr lang="en-US" dirty="0" err="1" smtClean="0"/>
              <a:t>Oligopolists</a:t>
            </a:r>
            <a:r>
              <a:rPr lang="en-US" dirty="0" smtClean="0"/>
              <a:t> try to create mini-industry demand curves by </a:t>
            </a:r>
            <a:r>
              <a:rPr lang="en-US" dirty="0" err="1" smtClean="0"/>
              <a:t>nonprice</a:t>
            </a:r>
            <a:r>
              <a:rPr lang="en-US" dirty="0" smtClean="0"/>
              <a:t> differentiation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31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Subsidy (s1 to s2) and Licensure (s2 to s1)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Decreases the supply at all wage points</a:t>
            </a:r>
          </a:p>
          <a:p>
            <a:r>
              <a:rPr lang="en-US" dirty="0" smtClean="0"/>
              <a:t>Results in lower availability at higher price</a:t>
            </a:r>
          </a:p>
          <a:p>
            <a:r>
              <a:rPr lang="en-US" dirty="0" smtClean="0"/>
              <a:t>Question of consumer protection or guild protection?</a:t>
            </a:r>
          </a:p>
          <a:p>
            <a:r>
              <a:rPr lang="en-US" dirty="0" smtClean="0"/>
              <a:t>Trade barriers, </a:t>
            </a:r>
            <a:r>
              <a:rPr lang="en-US" dirty="0" err="1" smtClean="0"/>
              <a:t>tarriffs</a:t>
            </a:r>
            <a:endParaRPr lang="en-US" dirty="0"/>
          </a:p>
        </p:txBody>
      </p:sp>
      <p:pic>
        <p:nvPicPr>
          <p:cNvPr id="9" name="Content Placeholder 8" descr="Screen shot 2011-03-17 at 10.56.33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" r="5581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Wage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Greater supply of workers willing to work but</a:t>
            </a:r>
          </a:p>
          <a:p>
            <a:r>
              <a:rPr lang="en-US" dirty="0" smtClean="0"/>
              <a:t>Less demand for labor at that price</a:t>
            </a:r>
          </a:p>
          <a:p>
            <a:r>
              <a:rPr lang="en-US" dirty="0" smtClean="0"/>
              <a:t>Helps those who have jobs at that wage but</a:t>
            </a:r>
          </a:p>
          <a:p>
            <a:r>
              <a:rPr lang="en-US" dirty="0" smtClean="0"/>
              <a:t>Harms those who would have worked for less</a:t>
            </a:r>
            <a:endParaRPr lang="en-US" dirty="0"/>
          </a:p>
        </p:txBody>
      </p:sp>
      <p:pic>
        <p:nvPicPr>
          <p:cNvPr id="8" name="Content Placeholder 7" descr="Screen shot 2011-03-17 at 10.53.01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8" r="13278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51813"/>
      </p:ext>
    </p:extLst>
  </p:cSld>
  <p:clrMapOvr>
    <a:masterClrMapping/>
  </p:clrMapOvr>
</p:sld>
</file>

<file path=ppt/theme/theme1.xml><?xml version="1.0" encoding="utf-8"?>
<a:theme xmlns:a="http://schemas.openxmlformats.org/drawingml/2006/main" name="BIOT 4180 master slides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BIOT 4180 master slides.thmx</Template>
  <TotalTime>2</TotalTime>
  <Words>369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BIOT 4180 master slides</vt:lpstr>
      <vt:lpstr>Week 9</vt:lpstr>
      <vt:lpstr>Agenda</vt:lpstr>
      <vt:lpstr>Pricing</vt:lpstr>
      <vt:lpstr>Prices</vt:lpstr>
      <vt:lpstr>Demand curve</vt:lpstr>
      <vt:lpstr>Supply curve</vt:lpstr>
      <vt:lpstr>Market Models</vt:lpstr>
      <vt:lpstr>Subsidy (s1 to s2) and Licensure (s2 to s1)</vt:lpstr>
      <vt:lpstr>Minimum Wage</vt:lpstr>
      <vt:lpstr>Pricing</vt:lpstr>
      <vt:lpstr>Review</vt:lpstr>
    </vt:vector>
  </TitlesOfParts>
  <Company>Special Situations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9</dc:title>
  <dc:creator>David Sable</dc:creator>
  <cp:lastModifiedBy>David Sable</cp:lastModifiedBy>
  <cp:revision>1</cp:revision>
  <dcterms:created xsi:type="dcterms:W3CDTF">2012-03-20T14:06:35Z</dcterms:created>
  <dcterms:modified xsi:type="dcterms:W3CDTF">2012-03-20T14:09:08Z</dcterms:modified>
</cp:coreProperties>
</file>